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24"/>
  </p:notesMasterIdLst>
  <p:sldIdLst>
    <p:sldId id="265" r:id="rId2"/>
    <p:sldId id="266" r:id="rId3"/>
    <p:sldId id="269" r:id="rId4"/>
    <p:sldId id="256" r:id="rId5"/>
    <p:sldId id="274" r:id="rId6"/>
    <p:sldId id="261" r:id="rId7"/>
    <p:sldId id="275" r:id="rId8"/>
    <p:sldId id="257" r:id="rId9"/>
    <p:sldId id="271" r:id="rId10"/>
    <p:sldId id="262" r:id="rId11"/>
    <p:sldId id="276" r:id="rId12"/>
    <p:sldId id="258" r:id="rId13"/>
    <p:sldId id="270" r:id="rId14"/>
    <p:sldId id="263" r:id="rId15"/>
    <p:sldId id="277" r:id="rId16"/>
    <p:sldId id="259" r:id="rId17"/>
    <p:sldId id="273" r:id="rId18"/>
    <p:sldId id="264" r:id="rId19"/>
    <p:sldId id="278" r:id="rId20"/>
    <p:sldId id="260" r:id="rId21"/>
    <p:sldId id="272" r:id="rId22"/>
    <p:sldId id="268"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336" autoAdjust="0"/>
  </p:normalViewPr>
  <p:slideViewPr>
    <p:cSldViewPr>
      <p:cViewPr varScale="1">
        <p:scale>
          <a:sx n="49" d="100"/>
          <a:sy n="49" d="100"/>
        </p:scale>
        <p:origin x="201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32658DE-A0EB-4C8C-B082-3D58CB5B6A69}" type="datetimeFigureOut">
              <a:rPr lang="en-US" smtClean="0"/>
              <a:t>12/6/2019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F38131-2690-480E-8DC8-5D0DCB94EEC9}" type="slidenum">
              <a:rPr lang="en-US" smtClean="0"/>
              <a:t>‹#›</a:t>
            </a:fld>
            <a:endParaRPr lang="en-US"/>
          </a:p>
        </p:txBody>
      </p:sp>
    </p:spTree>
    <p:extLst>
      <p:ext uri="{BB962C8B-B14F-4D97-AF65-F5344CB8AC3E}">
        <p14:creationId xmlns:p14="http://schemas.microsoft.com/office/powerpoint/2010/main" val="619775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Introductions:</a:t>
            </a:r>
            <a:r>
              <a:rPr lang="en-US" baseline="0" dirty="0" smtClean="0"/>
              <a:t> </a:t>
            </a:r>
            <a:r>
              <a:rPr lang="en-US" dirty="0" smtClean="0"/>
              <a:t>Wh</a:t>
            </a:r>
            <a:r>
              <a:rPr lang="en-US" baseline="0" dirty="0" smtClean="0"/>
              <a:t>o we are.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a:t>
            </a:fld>
            <a:endParaRPr lang="en-US"/>
          </a:p>
        </p:txBody>
      </p:sp>
    </p:spTree>
    <p:extLst>
      <p:ext uri="{BB962C8B-B14F-4D97-AF65-F5344CB8AC3E}">
        <p14:creationId xmlns:p14="http://schemas.microsoft.com/office/powerpoint/2010/main" val="3454566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This item was relocated from the main section of the CANS.  Feel like it fits in the transition age section better.  </a:t>
            </a:r>
          </a:p>
          <a:p>
            <a:endParaRPr lang="en-US" i="1" dirty="0"/>
          </a:p>
          <a:p>
            <a:r>
              <a:rPr lang="en-US" i="1" dirty="0"/>
              <a:t>Reminder - Rate the highest level from the past 30 days</a:t>
            </a:r>
          </a:p>
          <a:p>
            <a:endParaRPr lang="en-US" i="1" dirty="0"/>
          </a:p>
          <a:p>
            <a:r>
              <a:rPr lang="en-US" dirty="0" smtClean="0"/>
              <a:t>0 </a:t>
            </a:r>
            <a:r>
              <a:rPr lang="en-US" dirty="0" smtClean="0"/>
              <a:t>– No evidence of problems in work </a:t>
            </a:r>
            <a:r>
              <a:rPr lang="en-US" dirty="0" smtClean="0"/>
              <a:t>environment</a:t>
            </a:r>
            <a:r>
              <a:rPr lang="en-US" baseline="0" dirty="0" smtClean="0"/>
              <a:t> OR not working</a:t>
            </a:r>
            <a:endParaRPr lang="en-US" dirty="0" smtClean="0"/>
          </a:p>
          <a:p>
            <a:r>
              <a:rPr lang="en-US" dirty="0" smtClean="0"/>
              <a:t>1 – Perhaps</a:t>
            </a:r>
            <a:r>
              <a:rPr lang="en-US" baseline="0" dirty="0" smtClean="0"/>
              <a:t> there are issues of </a:t>
            </a:r>
            <a:r>
              <a:rPr lang="en-US" u="sng" baseline="0" dirty="0" smtClean="0"/>
              <a:t>t</a:t>
            </a:r>
            <a:r>
              <a:rPr lang="en-US" u="sng" dirty="0" smtClean="0"/>
              <a:t>ardiness</a:t>
            </a:r>
            <a:r>
              <a:rPr lang="en-US" dirty="0" smtClean="0"/>
              <a:t> or </a:t>
            </a:r>
            <a:r>
              <a:rPr lang="en-US" u="sng" dirty="0" smtClean="0"/>
              <a:t>conflict</a:t>
            </a:r>
            <a:r>
              <a:rPr lang="en-US" dirty="0" smtClean="0"/>
              <a:t> in the workplace</a:t>
            </a:r>
          </a:p>
          <a:p>
            <a:r>
              <a:rPr lang="en-US" dirty="0" smtClean="0"/>
              <a:t>2 – Problems here could include </a:t>
            </a:r>
            <a:r>
              <a:rPr lang="en-US" u="sng" dirty="0" smtClean="0"/>
              <a:t>attendance</a:t>
            </a:r>
            <a:r>
              <a:rPr lang="en-US" dirty="0" smtClean="0"/>
              <a:t>,</a:t>
            </a:r>
            <a:r>
              <a:rPr lang="en-US" baseline="0" dirty="0" smtClean="0"/>
              <a:t> </a:t>
            </a:r>
            <a:r>
              <a:rPr lang="en-US" u="sng" baseline="0" dirty="0" smtClean="0"/>
              <a:t>performance</a:t>
            </a:r>
            <a:r>
              <a:rPr lang="en-US" baseline="0" dirty="0" smtClean="0"/>
              <a:t> or </a:t>
            </a:r>
            <a:r>
              <a:rPr lang="en-US" u="sng" baseline="0" dirty="0" smtClean="0"/>
              <a:t>relationships</a:t>
            </a:r>
            <a:r>
              <a:rPr lang="en-US" baseline="0" dirty="0" smtClean="0"/>
              <a:t>.  </a:t>
            </a:r>
          </a:p>
          <a:p>
            <a:r>
              <a:rPr lang="en-US" baseline="0" dirty="0" smtClean="0"/>
              <a:t>3 </a:t>
            </a:r>
            <a:r>
              <a:rPr lang="en-US" baseline="0" dirty="0" smtClean="0"/>
              <a:t>–Fired </a:t>
            </a:r>
            <a:r>
              <a:rPr lang="en-US" baseline="0" dirty="0" smtClean="0"/>
              <a:t>from a job</a:t>
            </a:r>
          </a:p>
          <a:p>
            <a:endParaRPr lang="en-US" baseline="0" dirty="0" smtClean="0"/>
          </a:p>
        </p:txBody>
      </p:sp>
      <p:sp>
        <p:nvSpPr>
          <p:cNvPr id="4" name="Slide Number Placeholder 3"/>
          <p:cNvSpPr>
            <a:spLocks noGrp="1"/>
          </p:cNvSpPr>
          <p:nvPr>
            <p:ph type="sldNum" sz="quarter" idx="10"/>
          </p:nvPr>
        </p:nvSpPr>
        <p:spPr/>
        <p:txBody>
          <a:bodyPr/>
          <a:lstStyle/>
          <a:p>
            <a:fld id="{FDF38131-2690-480E-8DC8-5D0DCB94EEC9}" type="slidenum">
              <a:rPr lang="en-US" smtClean="0"/>
              <a:t>10</a:t>
            </a:fld>
            <a:endParaRPr lang="en-US"/>
          </a:p>
        </p:txBody>
      </p:sp>
    </p:spTree>
    <p:extLst>
      <p:ext uri="{BB962C8B-B14F-4D97-AF65-F5344CB8AC3E}">
        <p14:creationId xmlns:p14="http://schemas.microsoft.com/office/powerpoint/2010/main" val="2156555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p>
          <a:p>
            <a:endParaRPr lang="en-US" dirty="0" smtClean="0"/>
          </a:p>
          <a:p>
            <a:r>
              <a:rPr lang="en-US" dirty="0" smtClean="0"/>
              <a:t>Attendance is an issue</a:t>
            </a:r>
          </a:p>
          <a:p>
            <a:r>
              <a:rPr lang="en-US" dirty="0" smtClean="0"/>
              <a:t>In</a:t>
            </a:r>
            <a:r>
              <a:rPr lang="en-US" baseline="0" dirty="0" smtClean="0"/>
              <a:t> danger of losing a job</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11</a:t>
            </a:fld>
            <a:endParaRPr lang="en-US"/>
          </a:p>
        </p:txBody>
      </p:sp>
    </p:spTree>
    <p:extLst>
      <p:ext uri="{BB962C8B-B14F-4D97-AF65-F5344CB8AC3E}">
        <p14:creationId xmlns:p14="http://schemas.microsoft.com/office/powerpoint/2010/main" val="2754481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item is intended to rate the individual in any caregiver role. For example, an individual with a son or daughter or an individual responsible for a younger sibling, parent, or grandparent would be rated here. Include pregnancy as a parenting role.</a:t>
            </a:r>
          </a:p>
          <a:p>
            <a:endParaRPr lang="en-US" dirty="0"/>
          </a:p>
          <a:p>
            <a:r>
              <a:rPr lang="en-US" dirty="0"/>
              <a:t>0 – </a:t>
            </a:r>
          </a:p>
          <a:p>
            <a:endParaRPr lang="en-US" dirty="0"/>
          </a:p>
          <a:p>
            <a:r>
              <a:rPr lang="en-US" dirty="0"/>
              <a:t>Assume the following for 1-3 – Individual has responsibilities as a parent or caregiver</a:t>
            </a:r>
          </a:p>
          <a:p>
            <a:r>
              <a:rPr lang="en-US" dirty="0"/>
              <a:t>1 – </a:t>
            </a:r>
          </a:p>
          <a:p>
            <a:r>
              <a:rPr lang="en-US" dirty="0"/>
              <a:t>2  – </a:t>
            </a:r>
          </a:p>
          <a:p>
            <a:pPr defTabSz="931774">
              <a:defRPr/>
            </a:pPr>
            <a:r>
              <a:rPr lang="en-US" dirty="0"/>
              <a:t>3 – </a:t>
            </a:r>
            <a:r>
              <a:rPr lang="en-US" dirty="0" smtClean="0"/>
              <a:t>The individual has the potential to abuse or be neglectful in his/her parenting.</a:t>
            </a:r>
          </a:p>
          <a:p>
            <a:endParaRPr lang="en-US" dirty="0"/>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12</a:t>
            </a:fld>
            <a:endParaRPr lang="en-US"/>
          </a:p>
        </p:txBody>
      </p:sp>
    </p:spTree>
    <p:extLst>
      <p:ext uri="{BB962C8B-B14F-4D97-AF65-F5344CB8AC3E}">
        <p14:creationId xmlns:p14="http://schemas.microsoft.com/office/powerpoint/2010/main" val="22611598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13</a:t>
            </a:fld>
            <a:endParaRPr lang="en-US"/>
          </a:p>
        </p:txBody>
      </p:sp>
    </p:spTree>
    <p:extLst>
      <p:ext uri="{BB962C8B-B14F-4D97-AF65-F5344CB8AC3E}">
        <p14:creationId xmlns:p14="http://schemas.microsoft.com/office/powerpoint/2010/main" val="1210737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Focuses on the individual’s level of willingness or ability to collaborate and participate in taking prescribed medications.  </a:t>
            </a:r>
          </a:p>
          <a:p>
            <a:endParaRPr lang="en-US" i="1" dirty="0"/>
          </a:p>
          <a:p>
            <a:r>
              <a:rPr lang="en-US" dirty="0" smtClean="0"/>
              <a:t>0 –Takes meds as prescribed.</a:t>
            </a:r>
            <a:r>
              <a:rPr lang="en-US" baseline="0" dirty="0" smtClean="0"/>
              <a:t> No reminders needed.  </a:t>
            </a:r>
            <a:endParaRPr lang="en-US" dirty="0" smtClean="0"/>
          </a:p>
          <a:p>
            <a:pPr defTabSz="931774">
              <a:defRPr/>
            </a:pPr>
            <a:r>
              <a:rPr lang="en-US" dirty="0" smtClean="0"/>
              <a:t>1 – </a:t>
            </a:r>
            <a:r>
              <a:rPr lang="en-US" baseline="0" dirty="0" smtClean="0"/>
              <a:t>May intermittently stop, skip or forget to take meds, </a:t>
            </a:r>
            <a:r>
              <a:rPr lang="en-US" dirty="0" smtClean="0"/>
              <a:t>needs some reminders</a:t>
            </a:r>
            <a:r>
              <a:rPr lang="en-US" dirty="0"/>
              <a:t>.  </a:t>
            </a:r>
          </a:p>
          <a:p>
            <a:r>
              <a:rPr lang="en-US" dirty="0" smtClean="0"/>
              <a:t>2 – May be resistant/</a:t>
            </a:r>
            <a:r>
              <a:rPr lang="en-US" baseline="0" dirty="0" smtClean="0"/>
              <a:t>inconsistent with taking meds or </a:t>
            </a:r>
            <a:r>
              <a:rPr lang="en-US" dirty="0" smtClean="0"/>
              <a:t>may tend to</a:t>
            </a:r>
            <a:r>
              <a:rPr lang="en-US" baseline="0" dirty="0" smtClean="0"/>
              <a:t> mis</a:t>
            </a:r>
            <a:r>
              <a:rPr lang="en-US" dirty="0" smtClean="0"/>
              <a:t>use them. Needs supervision.  </a:t>
            </a:r>
          </a:p>
          <a:p>
            <a:r>
              <a:rPr lang="en-US" dirty="0" smtClean="0"/>
              <a:t>3 – Abusing meds to a significant</a:t>
            </a:r>
            <a:r>
              <a:rPr lang="en-US" baseline="0" dirty="0" smtClean="0"/>
              <a:t> degree would be rated here (i.e. OD or overusing meds to a dangerous degree) </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14</a:t>
            </a:fld>
            <a:endParaRPr lang="en-US"/>
          </a:p>
        </p:txBody>
      </p:sp>
    </p:spTree>
    <p:extLst>
      <p:ext uri="{BB962C8B-B14F-4D97-AF65-F5344CB8AC3E}">
        <p14:creationId xmlns:p14="http://schemas.microsoft.com/office/powerpoint/2010/main" val="2374846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p>
          <a:p>
            <a:endParaRPr lang="en-US" dirty="0" smtClean="0"/>
          </a:p>
          <a:p>
            <a:r>
              <a:rPr lang="en-US" dirty="0" smtClean="0"/>
              <a:t>History of</a:t>
            </a:r>
            <a:r>
              <a:rPr lang="en-US" baseline="0" dirty="0" smtClean="0"/>
              <a:t> misusing meds, not within the last 30 days</a:t>
            </a:r>
          </a:p>
          <a:p>
            <a:r>
              <a:rPr lang="en-US" baseline="0" dirty="0" smtClean="0"/>
              <a:t>Refusal for 3 days, but now partnering with psychiatrist to dc med</a:t>
            </a:r>
          </a:p>
          <a:p>
            <a:endParaRPr lang="en-US" baseline="0" dirty="0" smtClean="0"/>
          </a:p>
        </p:txBody>
      </p:sp>
      <p:sp>
        <p:nvSpPr>
          <p:cNvPr id="4" name="Slide Number Placeholder 3"/>
          <p:cNvSpPr>
            <a:spLocks noGrp="1"/>
          </p:cNvSpPr>
          <p:nvPr>
            <p:ph type="sldNum" sz="quarter" idx="10"/>
          </p:nvPr>
        </p:nvSpPr>
        <p:spPr/>
        <p:txBody>
          <a:bodyPr/>
          <a:lstStyle/>
          <a:p>
            <a:fld id="{FDF38131-2690-480E-8DC8-5D0DCB94EEC9}" type="slidenum">
              <a:rPr lang="en-US" smtClean="0"/>
              <a:t>15</a:t>
            </a:fld>
            <a:endParaRPr lang="en-US"/>
          </a:p>
        </p:txBody>
      </p:sp>
    </p:spTree>
    <p:extLst>
      <p:ext uri="{BB962C8B-B14F-4D97-AF65-F5344CB8AC3E}">
        <p14:creationId xmlns:p14="http://schemas.microsoft.com/office/powerpoint/2010/main" val="399648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rates the degree to which the individual is making progress toward or has completed his/her planned education.</a:t>
            </a:r>
          </a:p>
          <a:p>
            <a:endParaRPr lang="en-US" dirty="0"/>
          </a:p>
          <a:p>
            <a:pPr defTabSz="931774">
              <a:defRPr/>
            </a:pPr>
            <a:r>
              <a:rPr lang="en-US" dirty="0"/>
              <a:t>0 – No evidence of need in working towards completing planned educational goal and/or has achieved all educational goals</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16</a:t>
            </a:fld>
            <a:endParaRPr lang="en-US"/>
          </a:p>
        </p:txBody>
      </p:sp>
    </p:spTree>
    <p:extLst>
      <p:ext uri="{BB962C8B-B14F-4D97-AF65-F5344CB8AC3E}">
        <p14:creationId xmlns:p14="http://schemas.microsoft.com/office/powerpoint/2010/main" val="3667222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17</a:t>
            </a:fld>
            <a:endParaRPr lang="en-US"/>
          </a:p>
        </p:txBody>
      </p:sp>
    </p:spTree>
    <p:extLst>
      <p:ext uri="{BB962C8B-B14F-4D97-AF65-F5344CB8AC3E}">
        <p14:creationId xmlns:p14="http://schemas.microsoft.com/office/powerpoint/2010/main" val="3452469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item is used to evaluate whether the youth has sufficient financial resources to support themselves with respect to stated goals.  Specific to youth as caregiver financial resources is rated in caregiver section.  </a:t>
            </a:r>
          </a:p>
          <a:p>
            <a:endParaRPr lang="en-US" dirty="0"/>
          </a:p>
          <a:p>
            <a:r>
              <a:rPr lang="en-US" dirty="0"/>
              <a:t>0 – No evidence of financial difficulties and/or has financial resources necessary to meet needs. </a:t>
            </a:r>
          </a:p>
          <a:p>
            <a:r>
              <a:rPr lang="en-US" dirty="0"/>
              <a:t>1 – </a:t>
            </a:r>
            <a:r>
              <a:rPr lang="en-US" dirty="0" smtClean="0"/>
              <a:t>Some</a:t>
            </a:r>
            <a:r>
              <a:rPr lang="en-US" baseline="0" dirty="0" smtClean="0"/>
              <a:t> f</a:t>
            </a:r>
            <a:r>
              <a:rPr lang="en-US" dirty="0" smtClean="0"/>
              <a:t>inancial resources</a:t>
            </a:r>
            <a:r>
              <a:rPr lang="en-US" baseline="0" dirty="0" smtClean="0"/>
              <a:t> that meet majority of current needs</a:t>
            </a:r>
            <a:endParaRPr lang="en-US" dirty="0"/>
          </a:p>
          <a:p>
            <a:r>
              <a:rPr lang="en-US" dirty="0"/>
              <a:t>2 – </a:t>
            </a:r>
            <a:r>
              <a:rPr lang="en-US" dirty="0" smtClean="0"/>
              <a:t>Limited financial</a:t>
            </a:r>
            <a:r>
              <a:rPr lang="en-US" baseline="0" dirty="0" smtClean="0"/>
              <a:t> resources and needs substantial assistance</a:t>
            </a:r>
            <a:r>
              <a:rPr lang="en-US" dirty="0" smtClean="0"/>
              <a:t>. </a:t>
            </a:r>
            <a:endParaRPr lang="en-US" dirty="0"/>
          </a:p>
          <a:p>
            <a:r>
              <a:rPr lang="en-US" dirty="0"/>
              <a:t>3 – Can’t pay bills, purchase groceries, etc.  </a:t>
            </a:r>
            <a:r>
              <a:rPr lang="en-US" dirty="0" smtClean="0"/>
              <a:t>Perhaps is homeless, unemployed</a:t>
            </a:r>
            <a:r>
              <a:rPr lang="en-US" baseline="0" dirty="0" smtClean="0"/>
              <a:t> with no income</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18</a:t>
            </a:fld>
            <a:endParaRPr lang="en-US"/>
          </a:p>
        </p:txBody>
      </p:sp>
    </p:spTree>
    <p:extLst>
      <p:ext uri="{BB962C8B-B14F-4D97-AF65-F5344CB8AC3E}">
        <p14:creationId xmlns:p14="http://schemas.microsoft.com/office/powerpoint/2010/main" val="406618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a:t>
            </a:r>
          </a:p>
          <a:p>
            <a:endParaRPr lang="en-US" dirty="0" smtClean="0"/>
          </a:p>
          <a:p>
            <a:r>
              <a:rPr lang="en-US" dirty="0" smtClean="0"/>
              <a:t>No job </a:t>
            </a:r>
          </a:p>
          <a:p>
            <a:r>
              <a:rPr lang="en-US" dirty="0" smtClean="0"/>
              <a:t>Relies</a:t>
            </a:r>
            <a:r>
              <a:rPr lang="en-US" baseline="0" dirty="0" smtClean="0"/>
              <a:t> on community resources for support </a:t>
            </a:r>
          </a:p>
          <a:p>
            <a:r>
              <a:rPr lang="en-US" baseline="0" dirty="0" smtClean="0"/>
              <a:t>Spends $ on non-essentials</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19</a:t>
            </a:fld>
            <a:endParaRPr lang="en-US"/>
          </a:p>
        </p:txBody>
      </p:sp>
    </p:spTree>
    <p:extLst>
      <p:ext uri="{BB962C8B-B14F-4D97-AF65-F5344CB8AC3E}">
        <p14:creationId xmlns:p14="http://schemas.microsoft.com/office/powerpoint/2010/main" val="1376035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a:t>
            </a:r>
            <a:r>
              <a:rPr lang="en-US" b="0" dirty="0" smtClean="0"/>
              <a:t>– Within the new CANS Core</a:t>
            </a:r>
          </a:p>
          <a:p>
            <a:r>
              <a:rPr lang="en-US" b="0" dirty="0" smtClean="0"/>
              <a:t>9</a:t>
            </a:r>
            <a:r>
              <a:rPr lang="en-US" b="0" baseline="0" dirty="0" smtClean="0"/>
              <a:t> additional questions within this module</a:t>
            </a:r>
          </a:p>
          <a:p>
            <a:r>
              <a:rPr lang="en-US" b="0" baseline="0" dirty="0" smtClean="0"/>
              <a:t>Relevant items to this age group</a:t>
            </a:r>
          </a:p>
          <a:p>
            <a:r>
              <a:rPr lang="en-US" b="0" baseline="0" dirty="0" smtClean="0"/>
              <a:t>In line with the principles of the CANS</a:t>
            </a:r>
            <a:endParaRPr lang="en-US" b="1" dirty="0" smtClean="0"/>
          </a:p>
          <a:p>
            <a:endParaRPr lang="en-US" b="1" dirty="0" smtClean="0"/>
          </a:p>
          <a:p>
            <a:r>
              <a:rPr lang="en-US" b="1" dirty="0" smtClean="0"/>
              <a:t>Why</a:t>
            </a:r>
            <a:r>
              <a:rPr lang="en-US" dirty="0" smtClean="0"/>
              <a:t> – Felt like we were missing information for some youth</a:t>
            </a:r>
          </a:p>
          <a:p>
            <a:r>
              <a:rPr lang="en-US" dirty="0" smtClean="0"/>
              <a:t>This</a:t>
            </a:r>
            <a:r>
              <a:rPr lang="en-US" baseline="0" dirty="0" smtClean="0"/>
              <a:t> population not represented</a:t>
            </a:r>
            <a:endParaRPr lang="en-US" dirty="0" smtClean="0"/>
          </a:p>
          <a:p>
            <a:r>
              <a:rPr lang="en-US" dirty="0" smtClean="0"/>
              <a:t>Consistently</a:t>
            </a:r>
            <a:r>
              <a:rPr lang="en-US" baseline="0" dirty="0" smtClean="0"/>
              <a:t> approached by staff with questions about how to score youth in and out of residential with no active caregiver, some of whom were living independently</a:t>
            </a:r>
          </a:p>
          <a:p>
            <a:endParaRPr lang="en-US" baseline="0" dirty="0" smtClean="0"/>
          </a:p>
          <a:p>
            <a:r>
              <a:rPr lang="en-US" b="1" dirty="0" smtClean="0"/>
              <a:t>When</a:t>
            </a:r>
            <a:r>
              <a:rPr lang="en-US" dirty="0" smtClean="0"/>
              <a:t> – </a:t>
            </a:r>
            <a:r>
              <a:rPr lang="en-US" sz="1200" kern="1200" dirty="0" smtClean="0">
                <a:solidFill>
                  <a:schemeClr val="tx1"/>
                </a:solidFill>
                <a:effectLst/>
                <a:latin typeface="+mn-lt"/>
                <a:ea typeface="+mn-ea"/>
                <a:cs typeface="+mn-cs"/>
              </a:rPr>
              <a:t>Recommended for all youth 14.5 and older. Leave this up to clinical judgment.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age </a:t>
            </a:r>
            <a:r>
              <a:rPr lang="en-US" sz="1200" i="1" kern="1200" dirty="0" smtClean="0">
                <a:solidFill>
                  <a:schemeClr val="tx1"/>
                </a:solidFill>
                <a:effectLst/>
                <a:latin typeface="+mn-lt"/>
                <a:ea typeface="+mn-ea"/>
                <a:cs typeface="+mn-cs"/>
              </a:rPr>
              <a:t>should </a:t>
            </a:r>
            <a:r>
              <a:rPr lang="en-US" sz="1200" kern="1200" dirty="0" smtClean="0">
                <a:solidFill>
                  <a:schemeClr val="tx1"/>
                </a:solidFill>
                <a:effectLst/>
                <a:latin typeface="+mn-lt"/>
                <a:ea typeface="+mn-ea"/>
                <a:cs typeface="+mn-cs"/>
              </a:rPr>
              <a:t>trigger consideration of the module by the clinician and youth/family and it should only be ruled out for a defensible reason. </a:t>
            </a:r>
            <a:endParaRPr lang="en-US" dirty="0" smtClean="0">
              <a:effectLst/>
            </a:endParaRPr>
          </a:p>
          <a:p>
            <a:r>
              <a:rPr lang="en-US" sz="1200" kern="1200" dirty="0" smtClean="0">
                <a:solidFill>
                  <a:schemeClr val="tx1"/>
                </a:solidFill>
                <a:effectLst/>
                <a:latin typeface="+mn-lt"/>
                <a:ea typeface="+mn-ea"/>
                <a:cs typeface="+mn-cs"/>
              </a:rPr>
              <a:t>The module is mandatory when a N/A is used to answer one or more questions on the caregiver section items and the youth is 14.5 or older. </a:t>
            </a:r>
            <a:endParaRPr lang="en-US" dirty="0" smtClean="0">
              <a:effectLst/>
            </a:endParaRPr>
          </a:p>
          <a:p>
            <a:r>
              <a:rPr lang="en-US" sz="1200" kern="1200" dirty="0" smtClean="0">
                <a:solidFill>
                  <a:schemeClr val="tx1"/>
                </a:solidFill>
                <a:effectLst/>
                <a:latin typeface="+mn-lt"/>
                <a:ea typeface="+mn-ea"/>
                <a:cs typeface="+mn-cs"/>
              </a:rPr>
              <a:t>The module can be used for youth under 14.5 if it is felt that transitional issues apply. </a:t>
            </a:r>
          </a:p>
          <a:p>
            <a:endParaRPr lang="en-US" baseline="0" dirty="0" smtClean="0"/>
          </a:p>
          <a:p>
            <a:r>
              <a:rPr lang="en-US" b="1" baseline="0" dirty="0" smtClean="0"/>
              <a:t>How</a:t>
            </a:r>
            <a:r>
              <a:rPr lang="en-US" baseline="0" dirty="0" smtClean="0"/>
              <a:t> – Just include in EMR </a:t>
            </a:r>
          </a:p>
          <a:p>
            <a:r>
              <a:rPr lang="en-US" baseline="0" dirty="0" smtClean="0"/>
              <a:t>Rollout scheduled for Jan 1, 2020</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2</a:t>
            </a:fld>
            <a:endParaRPr lang="en-US"/>
          </a:p>
        </p:txBody>
      </p:sp>
    </p:spTree>
    <p:extLst>
      <p:ext uri="{BB962C8B-B14F-4D97-AF65-F5344CB8AC3E}">
        <p14:creationId xmlns:p14="http://schemas.microsoft.com/office/powerpoint/2010/main" val="404821500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rate the highest level from the past 30 days. </a:t>
            </a:r>
          </a:p>
          <a:p>
            <a:endParaRPr lang="en-US" dirty="0"/>
          </a:p>
          <a:p>
            <a:r>
              <a:rPr lang="en-US" dirty="0"/>
              <a:t>This item describes informal supports for </a:t>
            </a:r>
            <a:r>
              <a:rPr lang="en-US"/>
              <a:t>the youth including </a:t>
            </a:r>
            <a:r>
              <a:rPr lang="en-US" dirty="0"/>
              <a:t>neighbors, family, friends, mentor, supervisor at job, etc. </a:t>
            </a:r>
          </a:p>
          <a:p>
            <a:endParaRPr lang="en-US" dirty="0"/>
          </a:p>
          <a:p>
            <a:r>
              <a:rPr lang="en-US" dirty="0" smtClean="0"/>
              <a:t>0 – Has significant support network,</a:t>
            </a:r>
            <a:r>
              <a:rPr lang="en-US" baseline="0" dirty="0" smtClean="0"/>
              <a:t> n</a:t>
            </a:r>
            <a:r>
              <a:rPr lang="en-US" dirty="0" smtClean="0"/>
              <a:t>o</a:t>
            </a:r>
            <a:r>
              <a:rPr lang="en-US" baseline="0" dirty="0" smtClean="0"/>
              <a:t> help needed to utilize support network </a:t>
            </a:r>
            <a:endParaRPr lang="en-US" dirty="0" smtClean="0"/>
          </a:p>
          <a:p>
            <a:r>
              <a:rPr lang="en-US" dirty="0" smtClean="0"/>
              <a:t>1 – Relatively new network</a:t>
            </a:r>
            <a:r>
              <a:rPr lang="en-US" baseline="0" dirty="0" smtClean="0"/>
              <a:t>  - within past 3 months</a:t>
            </a:r>
            <a:endParaRPr lang="en-US" dirty="0" smtClean="0"/>
          </a:p>
          <a:p>
            <a:r>
              <a:rPr lang="en-US" dirty="0" smtClean="0"/>
              <a:t>2 – </a:t>
            </a:r>
          </a:p>
          <a:p>
            <a:r>
              <a:rPr lang="en-US" dirty="0" smtClean="0"/>
              <a:t>3 - </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20</a:t>
            </a:fld>
            <a:endParaRPr lang="en-US"/>
          </a:p>
        </p:txBody>
      </p:sp>
    </p:spTree>
    <p:extLst>
      <p:ext uri="{BB962C8B-B14F-4D97-AF65-F5344CB8AC3E}">
        <p14:creationId xmlns:p14="http://schemas.microsoft.com/office/powerpoint/2010/main" val="2458876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21</a:t>
            </a:fld>
            <a:endParaRPr lang="en-US"/>
          </a:p>
        </p:txBody>
      </p:sp>
    </p:spTree>
    <p:extLst>
      <p:ext uri="{BB962C8B-B14F-4D97-AF65-F5344CB8AC3E}">
        <p14:creationId xmlns:p14="http://schemas.microsoft.com/office/powerpoint/2010/main" val="8547363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Related to the</a:t>
            </a:r>
            <a:r>
              <a:rPr lang="en-US" baseline="0" dirty="0" smtClean="0"/>
              <a:t> following:</a:t>
            </a:r>
          </a:p>
          <a:p>
            <a:endParaRPr lang="en-US" baseline="0" dirty="0" smtClean="0"/>
          </a:p>
          <a:p>
            <a:pPr marL="174708" indent="-174708">
              <a:buFont typeface="Arial" panose="020B0604020202020204" pitchFamily="34" charset="0"/>
              <a:buChar char="•"/>
            </a:pPr>
            <a:r>
              <a:rPr lang="en-US" baseline="0" dirty="0" smtClean="0"/>
              <a:t>N/A to the caregiver section </a:t>
            </a:r>
          </a:p>
          <a:p>
            <a:pPr marL="174708" indent="-174708">
              <a:buFont typeface="Arial" panose="020B0604020202020204" pitchFamily="34" charset="0"/>
              <a:buChar char="•"/>
            </a:pPr>
            <a:r>
              <a:rPr lang="en-US" baseline="0" dirty="0" smtClean="0"/>
              <a:t>Using with youth 14.5 and older</a:t>
            </a:r>
          </a:p>
          <a:p>
            <a:pPr marL="174708" indent="-174708">
              <a:buFont typeface="Arial" panose="020B0604020202020204" pitchFamily="34" charset="0"/>
              <a:buChar char="•"/>
            </a:pPr>
            <a:r>
              <a:rPr lang="en-US" baseline="0" dirty="0" smtClean="0"/>
              <a:t>Mandatory vs. as needed</a:t>
            </a:r>
          </a:p>
          <a:p>
            <a:pPr marL="174708" indent="-174708">
              <a:buFont typeface="Arial" panose="020B0604020202020204" pitchFamily="34" charset="0"/>
              <a:buChar char="•"/>
            </a:pPr>
            <a:r>
              <a:rPr lang="en-US" baseline="0" dirty="0" smtClean="0"/>
              <a:t>Specific items</a:t>
            </a:r>
          </a:p>
          <a:p>
            <a:pPr marL="174708" indent="-174708">
              <a:buFont typeface="Arial" panose="020B0604020202020204" pitchFamily="34" charset="0"/>
              <a:buChar char="•"/>
            </a:pPr>
            <a:r>
              <a:rPr lang="en-US" baseline="0" dirty="0" smtClean="0"/>
              <a:t>Rollout in your agency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22</a:t>
            </a:fld>
            <a:endParaRPr lang="en-US"/>
          </a:p>
        </p:txBody>
      </p:sp>
    </p:spTree>
    <p:extLst>
      <p:ext uri="{BB962C8B-B14F-4D97-AF65-F5344CB8AC3E}">
        <p14:creationId xmlns:p14="http://schemas.microsoft.com/office/powerpoint/2010/main" val="3497621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additional items listed here</a:t>
            </a:r>
          </a:p>
          <a:p>
            <a:r>
              <a:rPr lang="en-US" dirty="0" smtClean="0"/>
              <a:t>Delve</a:t>
            </a:r>
            <a:r>
              <a:rPr lang="en-US" baseline="0" dirty="0" smtClean="0"/>
              <a:t> deeper into each of them</a:t>
            </a:r>
          </a:p>
          <a:p>
            <a:endParaRPr lang="en-US" baseline="0" dirty="0" smtClean="0"/>
          </a:p>
          <a:p>
            <a:r>
              <a:rPr lang="en-US" baseline="0" dirty="0" smtClean="0"/>
              <a:t>Just a reminder for scoring: </a:t>
            </a:r>
          </a:p>
          <a:p>
            <a:r>
              <a:rPr lang="en-US" baseline="0" dirty="0" smtClean="0"/>
              <a:t>0 – No evidence of need</a:t>
            </a:r>
          </a:p>
          <a:p>
            <a:r>
              <a:rPr lang="en-US" baseline="0" dirty="0" smtClean="0"/>
              <a:t>1 – Requires monitoring, watchful waiting, preventative action based on history</a:t>
            </a:r>
          </a:p>
          <a:p>
            <a:r>
              <a:rPr lang="en-US" baseline="0" dirty="0" smtClean="0"/>
              <a:t>2 – Action is required, need is interfering with functioning</a:t>
            </a:r>
          </a:p>
          <a:p>
            <a:r>
              <a:rPr lang="en-US" baseline="0" dirty="0" smtClean="0"/>
              <a:t>3 – Requires immediate or intensive action, need is dangerous or disabling </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3</a:t>
            </a:fld>
            <a:endParaRPr lang="en-US"/>
          </a:p>
        </p:txBody>
      </p:sp>
    </p:spTree>
    <p:extLst>
      <p:ext uri="{BB962C8B-B14F-4D97-AF65-F5344CB8AC3E}">
        <p14:creationId xmlns:p14="http://schemas.microsoft.com/office/powerpoint/2010/main" val="2112929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item is used to describe whether or not the youth has a safe and consistent place to live</a:t>
            </a:r>
          </a:p>
          <a:p>
            <a:endParaRPr lang="en-US" dirty="0"/>
          </a:p>
          <a:p>
            <a:r>
              <a:rPr lang="en-US" dirty="0"/>
              <a:t>0-</a:t>
            </a:r>
          </a:p>
          <a:p>
            <a:pPr defTabSz="931774">
              <a:defRPr/>
            </a:pPr>
            <a:r>
              <a:rPr lang="en-US" dirty="0"/>
              <a:t>1-(e.g., loss of job).</a:t>
            </a:r>
          </a:p>
          <a:p>
            <a:endParaRPr lang="en-US" dirty="0"/>
          </a:p>
          <a:p>
            <a:r>
              <a:rPr lang="en-US" dirty="0"/>
              <a:t>2-</a:t>
            </a:r>
          </a:p>
          <a:p>
            <a:r>
              <a:rPr lang="en-US" dirty="0"/>
              <a:t>3-</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4</a:t>
            </a:fld>
            <a:endParaRPr lang="en-US"/>
          </a:p>
        </p:txBody>
      </p:sp>
    </p:spTree>
    <p:extLst>
      <p:ext uri="{BB962C8B-B14F-4D97-AF65-F5344CB8AC3E}">
        <p14:creationId xmlns:p14="http://schemas.microsoft.com/office/powerpoint/2010/main" val="1060700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5</a:t>
            </a:fld>
            <a:endParaRPr lang="en-US"/>
          </a:p>
        </p:txBody>
      </p:sp>
    </p:spTree>
    <p:extLst>
      <p:ext uri="{BB962C8B-B14F-4D97-AF65-F5344CB8AC3E}">
        <p14:creationId xmlns:p14="http://schemas.microsoft.com/office/powerpoint/2010/main" val="3408775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ability to take responsibility for and also manage themselves in an age appropriate way. </a:t>
            </a:r>
          </a:p>
          <a:p>
            <a:r>
              <a:rPr lang="en-US" dirty="0" err="1"/>
              <a:t>Ie</a:t>
            </a:r>
            <a:r>
              <a:rPr lang="en-US" dirty="0"/>
              <a:t>. Cooking, cleaning, laundry, money mgmt., personal care, etc. </a:t>
            </a:r>
          </a:p>
          <a:p>
            <a:endParaRPr lang="en-US" dirty="0"/>
          </a:p>
          <a:p>
            <a:pPr defTabSz="931774">
              <a:defRPr/>
            </a:pPr>
            <a:r>
              <a:rPr lang="en-US" dirty="0"/>
              <a:t>0 - No evidence of any deficits or barriers in demonstrating developmentally appropriate responsibility or anything that could impede the development of skills to maintain one’s own home and/or fully capable of independent living.</a:t>
            </a:r>
          </a:p>
          <a:p>
            <a:r>
              <a:rPr lang="en-US" dirty="0"/>
              <a:t>1 – Mild impairment of ILS – </a:t>
            </a:r>
            <a:r>
              <a:rPr lang="en-US" dirty="0" smtClean="0"/>
              <a:t>prompts to clean their</a:t>
            </a:r>
            <a:r>
              <a:rPr lang="en-US" baseline="0" dirty="0" smtClean="0"/>
              <a:t> room</a:t>
            </a:r>
            <a:r>
              <a:rPr lang="en-US" dirty="0" smtClean="0"/>
              <a:t>, reminders to eat well, </a:t>
            </a:r>
            <a:r>
              <a:rPr lang="en-US" dirty="0"/>
              <a:t>minimal </a:t>
            </a:r>
            <a:r>
              <a:rPr lang="en-US" dirty="0" smtClean="0"/>
              <a:t>support with money management</a:t>
            </a:r>
            <a:endParaRPr lang="en-US" dirty="0"/>
          </a:p>
          <a:p>
            <a:r>
              <a:rPr lang="en-US" dirty="0"/>
              <a:t>2 – Perhaps there are notable problems completing tasks necessary for independent living and/or managing themselves when unsupervised – more intensive support </a:t>
            </a:r>
            <a:r>
              <a:rPr lang="en-US" dirty="0" smtClean="0"/>
              <a:t>needed.</a:t>
            </a:r>
            <a:r>
              <a:rPr lang="en-US" baseline="0" dirty="0" smtClean="0"/>
              <a:t>  Youth with a hygiene plan to ensure cleanliness may be rated here</a:t>
            </a:r>
            <a:endParaRPr lang="en-US" dirty="0"/>
          </a:p>
          <a:p>
            <a:r>
              <a:rPr lang="en-US" dirty="0"/>
              <a:t>3 – Given current status, requires structured living environment.  </a:t>
            </a:r>
            <a:r>
              <a:rPr lang="en-US" dirty="0" smtClean="0"/>
              <a:t>Can’t live independently.  </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6</a:t>
            </a:fld>
            <a:endParaRPr lang="en-US"/>
          </a:p>
        </p:txBody>
      </p:sp>
    </p:spTree>
    <p:extLst>
      <p:ext uri="{BB962C8B-B14F-4D97-AF65-F5344CB8AC3E}">
        <p14:creationId xmlns:p14="http://schemas.microsoft.com/office/powerpoint/2010/main" val="325421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p>
          <a:p>
            <a:endParaRPr lang="en-US" dirty="0" smtClean="0"/>
          </a:p>
          <a:p>
            <a:r>
              <a:rPr lang="en-US" dirty="0" smtClean="0"/>
              <a:t>Reminders</a:t>
            </a:r>
            <a:r>
              <a:rPr lang="en-US" baseline="0" dirty="0" smtClean="0"/>
              <a:t> to wash dishes</a:t>
            </a:r>
          </a:p>
          <a:p>
            <a:r>
              <a:rPr lang="en-US" baseline="0" dirty="0" smtClean="0"/>
              <a:t>Help with transportation to the grocery store</a:t>
            </a:r>
          </a:p>
          <a:p>
            <a:r>
              <a:rPr lang="en-US" baseline="0" dirty="0" smtClean="0"/>
              <a:t>Eating 3 meals a day, it may be cereal, but no judgment</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7</a:t>
            </a:fld>
            <a:endParaRPr lang="en-US"/>
          </a:p>
        </p:txBody>
      </p:sp>
    </p:spTree>
    <p:extLst>
      <p:ext uri="{BB962C8B-B14F-4D97-AF65-F5344CB8AC3E}">
        <p14:creationId xmlns:p14="http://schemas.microsoft.com/office/powerpoint/2010/main" val="240539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item is used to rate the level of transportation required to ensure that the individual could effectively participate in his/her own treatment and in other life activities. Only unmet transportation needs should be rated here.</a:t>
            </a:r>
          </a:p>
          <a:p>
            <a:endParaRPr lang="en-US" dirty="0"/>
          </a:p>
          <a:p>
            <a:r>
              <a:rPr lang="en-US" dirty="0"/>
              <a:t>0 – No unmet transportation needs</a:t>
            </a:r>
          </a:p>
          <a:p>
            <a:r>
              <a:rPr lang="en-US" dirty="0"/>
              <a:t>1 – These needs would be no more than weekly.  </a:t>
            </a:r>
            <a:r>
              <a:rPr lang="en-US" dirty="0" smtClean="0"/>
              <a:t>(e.g., appointments). </a:t>
            </a:r>
            <a:endParaRPr lang="en-US" dirty="0"/>
          </a:p>
          <a:p>
            <a:pPr defTabSz="931774">
              <a:defRPr/>
            </a:pPr>
            <a:r>
              <a:rPr lang="en-US" dirty="0"/>
              <a:t>2 – </a:t>
            </a:r>
            <a:r>
              <a:rPr lang="en-US" dirty="0" smtClean="0"/>
              <a:t>(e.g., daily to work or therapy).</a:t>
            </a:r>
          </a:p>
          <a:p>
            <a:r>
              <a:rPr lang="en-US" dirty="0"/>
              <a:t>3 – </a:t>
            </a:r>
          </a:p>
          <a:p>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8</a:t>
            </a:fld>
            <a:endParaRPr lang="en-US"/>
          </a:p>
        </p:txBody>
      </p:sp>
    </p:spTree>
    <p:extLst>
      <p:ext uri="{BB962C8B-B14F-4D97-AF65-F5344CB8AC3E}">
        <p14:creationId xmlns:p14="http://schemas.microsoft.com/office/powerpoint/2010/main" val="4070922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0</a:t>
            </a:r>
            <a:endParaRPr lang="en-US" dirty="0"/>
          </a:p>
        </p:txBody>
      </p:sp>
      <p:sp>
        <p:nvSpPr>
          <p:cNvPr id="4" name="Slide Number Placeholder 3"/>
          <p:cNvSpPr>
            <a:spLocks noGrp="1"/>
          </p:cNvSpPr>
          <p:nvPr>
            <p:ph type="sldNum" sz="quarter" idx="10"/>
          </p:nvPr>
        </p:nvSpPr>
        <p:spPr/>
        <p:txBody>
          <a:bodyPr/>
          <a:lstStyle/>
          <a:p>
            <a:fld id="{FDF38131-2690-480E-8DC8-5D0DCB94EEC9}" type="slidenum">
              <a:rPr lang="en-US" smtClean="0"/>
              <a:t>9</a:t>
            </a:fld>
            <a:endParaRPr lang="en-US"/>
          </a:p>
        </p:txBody>
      </p:sp>
    </p:spTree>
    <p:extLst>
      <p:ext uri="{BB962C8B-B14F-4D97-AF65-F5344CB8AC3E}">
        <p14:creationId xmlns:p14="http://schemas.microsoft.com/office/powerpoint/2010/main" val="267391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72148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3188891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372558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077172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3730008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69382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4139662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22184715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173144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4018312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2598338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1323643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3391896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62879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3133505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429284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52ECF0-BD78-4BE2-8959-6C2E4CBF1DDC}" type="datetimeFigureOut">
              <a:rPr lang="en-US" smtClean="0"/>
              <a:t>12/6/2019</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B74AC70D-AB19-4FDE-A70A-E4B32655A51F}" type="slidenum">
              <a:rPr lang="en-US" smtClean="0"/>
              <a:t>‹#›</a:t>
            </a:fld>
            <a:endParaRPr lang="en-US" dirty="0"/>
          </a:p>
        </p:txBody>
      </p:sp>
    </p:spTree>
    <p:extLst>
      <p:ext uri="{BB962C8B-B14F-4D97-AF65-F5344CB8AC3E}">
        <p14:creationId xmlns:p14="http://schemas.microsoft.com/office/powerpoint/2010/main" val="72698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352ECF0-BD78-4BE2-8959-6C2E4CBF1DDC}" type="datetimeFigureOut">
              <a:rPr lang="en-US" smtClean="0"/>
              <a:t>12/6/2019</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B74AC70D-AB19-4FDE-A70A-E4B32655A51F}" type="slidenum">
              <a:rPr lang="en-US" smtClean="0"/>
              <a:t>‹#›</a:t>
            </a:fld>
            <a:endParaRPr lang="en-US" dirty="0"/>
          </a:p>
        </p:txBody>
      </p:sp>
    </p:spTree>
    <p:extLst>
      <p:ext uri="{BB962C8B-B14F-4D97-AF65-F5344CB8AC3E}">
        <p14:creationId xmlns:p14="http://schemas.microsoft.com/office/powerpoint/2010/main" val="3412084913"/>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1470025"/>
          </a:xfrm>
        </p:spPr>
        <p:txBody>
          <a:bodyPr>
            <a:noAutofit/>
          </a:bodyPr>
          <a:lstStyle/>
          <a:p>
            <a:r>
              <a:rPr lang="en-US" sz="4800" dirty="0" smtClean="0"/>
              <a:t>CANS: Transition </a:t>
            </a:r>
            <a:br>
              <a:rPr lang="en-US" sz="4800" dirty="0" smtClean="0"/>
            </a:br>
            <a:r>
              <a:rPr lang="en-US" sz="4800" dirty="0" smtClean="0"/>
              <a:t>to Adulthood</a:t>
            </a:r>
            <a:endParaRPr lang="en-US" sz="4800" dirty="0"/>
          </a:p>
        </p:txBody>
      </p:sp>
      <p:sp>
        <p:nvSpPr>
          <p:cNvPr id="3" name="Subtitle 2"/>
          <p:cNvSpPr>
            <a:spLocks noGrp="1"/>
          </p:cNvSpPr>
          <p:nvPr>
            <p:ph type="subTitle" idx="1"/>
          </p:nvPr>
        </p:nvSpPr>
        <p:spPr/>
        <p:txBody>
          <a:bodyPr>
            <a:normAutofit/>
          </a:bodyPr>
          <a:lstStyle/>
          <a:p>
            <a:r>
              <a:rPr lang="en-US" sz="2800" dirty="0" smtClean="0">
                <a:solidFill>
                  <a:schemeClr val="tx1"/>
                </a:solidFill>
              </a:rPr>
              <a:t>Scott </a:t>
            </a:r>
            <a:r>
              <a:rPr lang="en-US" sz="2800" dirty="0" err="1" smtClean="0">
                <a:solidFill>
                  <a:schemeClr val="tx1"/>
                </a:solidFill>
              </a:rPr>
              <a:t>Louiselle</a:t>
            </a:r>
            <a:r>
              <a:rPr lang="en-US" sz="2800" dirty="0" smtClean="0">
                <a:solidFill>
                  <a:schemeClr val="tx1"/>
                </a:solidFill>
              </a:rPr>
              <a:t>, RMHS</a:t>
            </a:r>
          </a:p>
          <a:p>
            <a:r>
              <a:rPr lang="en-US" sz="2800" dirty="0" smtClean="0">
                <a:solidFill>
                  <a:schemeClr val="tx1"/>
                </a:solidFill>
              </a:rPr>
              <a:t>Jen White, NFI VT</a:t>
            </a:r>
            <a:endParaRPr lang="en-US" sz="2800" dirty="0">
              <a:solidFill>
                <a:schemeClr val="tx1"/>
              </a:solidFill>
            </a:endParaRPr>
          </a:p>
        </p:txBody>
      </p:sp>
    </p:spTree>
    <p:extLst>
      <p:ext uri="{BB962C8B-B14F-4D97-AF65-F5344CB8AC3E}">
        <p14:creationId xmlns:p14="http://schemas.microsoft.com/office/powerpoint/2010/main" val="272040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371" y="304347"/>
            <a:ext cx="7772400" cy="1470025"/>
          </a:xfrm>
        </p:spPr>
        <p:txBody>
          <a:bodyPr>
            <a:normAutofit/>
          </a:bodyPr>
          <a:lstStyle/>
          <a:p>
            <a:r>
              <a:rPr lang="en-US" sz="3600" dirty="0" smtClean="0">
                <a:effectLst>
                  <a:outerShdw blurRad="38100" dist="38100" dir="2700000" algn="tl">
                    <a:srgbClr val="000000">
                      <a:alpha val="43137"/>
                    </a:srgbClr>
                  </a:outerShdw>
                </a:effectLst>
              </a:rPr>
              <a:t>Job Functioning/Vocational:</a:t>
            </a:r>
            <a:r>
              <a:rPr lang="en-US" sz="3600" dirty="0" smtClean="0"/>
              <a:t/>
            </a:r>
            <a:br>
              <a:rPr lang="en-US" sz="3600" dirty="0" smtClean="0"/>
            </a:br>
            <a:endParaRPr lang="en-US" sz="3600" i="1" dirty="0"/>
          </a:p>
        </p:txBody>
      </p:sp>
      <p:sp>
        <p:nvSpPr>
          <p:cNvPr id="3" name="Subtitle 2"/>
          <p:cNvSpPr>
            <a:spLocks noGrp="1"/>
          </p:cNvSpPr>
          <p:nvPr>
            <p:ph type="subTitle" idx="1"/>
          </p:nvPr>
        </p:nvSpPr>
        <p:spPr>
          <a:xfrm>
            <a:off x="457894" y="2057400"/>
            <a:ext cx="7924800" cy="4114800"/>
          </a:xfrm>
        </p:spPr>
        <p:txBody>
          <a:bodyPr>
            <a:noAutofit/>
          </a:bodyPr>
          <a:lstStyle/>
          <a:p>
            <a:pPr marL="457200" indent="-457200" algn="l">
              <a:buFont typeface="Arial" panose="020B0604020202020204" pitchFamily="34" charset="0"/>
              <a:buChar char="•"/>
            </a:pPr>
            <a:r>
              <a:rPr lang="en-US" sz="2800" b="1" dirty="0" smtClean="0"/>
              <a:t>0 – No evidence </a:t>
            </a:r>
          </a:p>
          <a:p>
            <a:pPr marL="457200" indent="-457200" algn="l">
              <a:buFont typeface="Arial" panose="020B0604020202020204" pitchFamily="34" charset="0"/>
              <a:buChar char="•"/>
            </a:pPr>
            <a:r>
              <a:rPr lang="en-US" sz="2800" b="1" dirty="0" smtClean="0"/>
              <a:t>1 – Mild problems with work </a:t>
            </a:r>
          </a:p>
          <a:p>
            <a:pPr marL="457200" indent="-457200" algn="l">
              <a:buFont typeface="Arial" panose="020B0604020202020204" pitchFamily="34" charset="0"/>
              <a:buChar char="•"/>
            </a:pPr>
            <a:r>
              <a:rPr lang="en-US" sz="2800" b="1" dirty="0" smtClean="0"/>
              <a:t>2 </a:t>
            </a:r>
            <a:r>
              <a:rPr lang="en-US" sz="2800" b="1" dirty="0" smtClean="0"/>
              <a:t>–Moderate </a:t>
            </a:r>
            <a:r>
              <a:rPr lang="en-US" sz="2800" b="1" dirty="0" smtClean="0"/>
              <a:t>problems at </a:t>
            </a:r>
            <a:r>
              <a:rPr lang="en-US" sz="2800" b="1" dirty="0" smtClean="0"/>
              <a:t>work  </a:t>
            </a:r>
            <a:endParaRPr lang="en-US" sz="2800" b="1" dirty="0" smtClean="0"/>
          </a:p>
          <a:p>
            <a:pPr marL="457200" indent="-457200" algn="l">
              <a:buFont typeface="Arial" panose="020B0604020202020204" pitchFamily="34" charset="0"/>
              <a:buChar char="•"/>
            </a:pPr>
            <a:r>
              <a:rPr lang="en-US" sz="2800" b="1" dirty="0" smtClean="0"/>
              <a:t>3 – </a:t>
            </a:r>
            <a:r>
              <a:rPr lang="en-US" sz="2800" b="1" dirty="0" smtClean="0"/>
              <a:t>Severe problems at </a:t>
            </a:r>
            <a:r>
              <a:rPr lang="en-US" sz="2800" b="1" smtClean="0"/>
              <a:t>work. May </a:t>
            </a:r>
            <a:r>
              <a:rPr lang="en-US" sz="2800" b="1" dirty="0" smtClean="0"/>
              <a:t>have recently </a:t>
            </a:r>
            <a:r>
              <a:rPr lang="en-US" sz="2800" b="1" dirty="0" smtClean="0"/>
              <a:t>lost </a:t>
            </a:r>
            <a:r>
              <a:rPr lang="en-US" sz="2800" b="1" dirty="0" smtClean="0"/>
              <a:t>a </a:t>
            </a:r>
            <a:r>
              <a:rPr lang="en-US" sz="2800" b="1" dirty="0" smtClean="0"/>
              <a:t>job </a:t>
            </a:r>
            <a:endParaRPr lang="en-US" sz="2800" b="1" dirty="0"/>
          </a:p>
        </p:txBody>
      </p:sp>
    </p:spTree>
    <p:extLst>
      <p:ext uri="{BB962C8B-B14F-4D97-AF65-F5344CB8AC3E}">
        <p14:creationId xmlns:p14="http://schemas.microsoft.com/office/powerpoint/2010/main" val="4040339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6554867" cy="3767670"/>
          </a:xfrm>
        </p:spPr>
        <p:txBody>
          <a:bodyPr>
            <a:normAutofit/>
          </a:bodyPr>
          <a:lstStyle/>
          <a:p>
            <a:pPr marL="0" indent="0">
              <a:buNone/>
            </a:pPr>
            <a:r>
              <a:rPr lang="en-US" sz="2400" b="1" dirty="0" smtClean="0"/>
              <a:t>Donna is a 16 year old who secured a job at </a:t>
            </a:r>
            <a:r>
              <a:rPr lang="en-US" sz="2400" b="1" dirty="0" err="1" smtClean="0"/>
              <a:t>Hannafords</a:t>
            </a:r>
            <a:r>
              <a:rPr lang="en-US" sz="2400" b="1" dirty="0" smtClean="0"/>
              <a:t> after many months of dragging her feet.  She seemed to get along well with co-workers and enjoyed earning her paychecks.  But after a few months of employment, Donna began to miss her shifts and was in danger of losing her job.  </a:t>
            </a:r>
            <a:endParaRPr lang="en-US" sz="2400" b="1" dirty="0"/>
          </a:p>
        </p:txBody>
      </p:sp>
    </p:spTree>
    <p:extLst>
      <p:ext uri="{BB962C8B-B14F-4D97-AF65-F5344CB8AC3E}">
        <p14:creationId xmlns:p14="http://schemas.microsoft.com/office/powerpoint/2010/main" val="164810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8001000" cy="914399"/>
          </a:xfrm>
        </p:spPr>
        <p:txBody>
          <a:bodyPr>
            <a:noAutofit/>
          </a:bodyPr>
          <a:lstStyle/>
          <a:p>
            <a:r>
              <a:rPr lang="en-US" sz="4000" dirty="0" smtClean="0">
                <a:effectLst>
                  <a:outerShdw blurRad="38100" dist="38100" dir="2700000" algn="tl">
                    <a:srgbClr val="000000">
                      <a:alpha val="43137"/>
                    </a:srgbClr>
                  </a:outerShdw>
                </a:effectLst>
              </a:rPr>
              <a:t>Parenting/Caregiver Roles:</a:t>
            </a:r>
            <a:endParaRPr lang="en-US" sz="40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524000"/>
            <a:ext cx="8153400" cy="4724400"/>
          </a:xfrm>
        </p:spPr>
        <p:txBody>
          <a:bodyPr>
            <a:noAutofit/>
          </a:bodyPr>
          <a:lstStyle/>
          <a:p>
            <a:pPr marL="457200" indent="-457200" algn="l">
              <a:buFont typeface="Arial" panose="020B0604020202020204" pitchFamily="34" charset="0"/>
              <a:buChar char="•"/>
            </a:pPr>
            <a:r>
              <a:rPr lang="en-US" sz="2400" b="1" dirty="0" smtClean="0"/>
              <a:t>0 –</a:t>
            </a:r>
            <a:r>
              <a:rPr lang="en-US" sz="2400" dirty="0" smtClean="0"/>
              <a:t> </a:t>
            </a:r>
            <a:r>
              <a:rPr lang="en-US" sz="2400" b="1" dirty="0"/>
              <a:t>N</a:t>
            </a:r>
            <a:r>
              <a:rPr lang="en-US" sz="2400" b="1" dirty="0" smtClean="0"/>
              <a:t>ot a parent or in </a:t>
            </a:r>
            <a:r>
              <a:rPr lang="en-US" sz="2400" b="1" dirty="0"/>
              <a:t>o</a:t>
            </a:r>
            <a:r>
              <a:rPr lang="en-US" sz="2400" b="1" dirty="0" smtClean="0"/>
              <a:t>ther caregiving role and/or there is no evidence of functioning inappropriately in a caregiver role</a:t>
            </a:r>
          </a:p>
          <a:p>
            <a:pPr marL="457200" indent="-457200" algn="l">
              <a:buFont typeface="Arial" panose="020B0604020202020204" pitchFamily="34" charset="0"/>
              <a:buChar char="•"/>
            </a:pPr>
            <a:r>
              <a:rPr lang="en-US" sz="2400" b="1" dirty="0" smtClean="0"/>
              <a:t>1 – </a:t>
            </a:r>
            <a:r>
              <a:rPr lang="en-US" sz="2400" b="1" dirty="0"/>
              <a:t>O</a:t>
            </a:r>
            <a:r>
              <a:rPr lang="en-US" sz="2400" b="1" dirty="0" smtClean="0"/>
              <a:t>ccasionally experiences difficulties with this role</a:t>
            </a:r>
          </a:p>
          <a:p>
            <a:pPr marL="457200" indent="-457200" algn="l">
              <a:buFont typeface="Arial" panose="020B0604020202020204" pitchFamily="34" charset="0"/>
              <a:buChar char="•"/>
            </a:pPr>
            <a:r>
              <a:rPr lang="en-US" sz="2400" b="1" dirty="0" smtClean="0"/>
              <a:t>2 – </a:t>
            </a:r>
            <a:r>
              <a:rPr lang="en-US" sz="2400" b="1" dirty="0"/>
              <a:t>S</a:t>
            </a:r>
            <a:r>
              <a:rPr lang="en-US" sz="2400" b="1" dirty="0" smtClean="0"/>
              <a:t>truggling with these responsibilities, or issues are currently interfering with their functioning in other life domains</a:t>
            </a:r>
          </a:p>
          <a:p>
            <a:pPr marL="457200" indent="-457200" algn="l">
              <a:buFont typeface="Arial" panose="020B0604020202020204" pitchFamily="34" charset="0"/>
              <a:buChar char="•"/>
            </a:pPr>
            <a:r>
              <a:rPr lang="en-US" sz="2400" b="1" dirty="0" smtClean="0"/>
              <a:t>3 – Currently unable to meet these responsibilities or these responsibilities make it impossible for them to function in other life domains</a:t>
            </a:r>
            <a:endParaRPr lang="en-US" sz="2400" b="1" dirty="0"/>
          </a:p>
        </p:txBody>
      </p:sp>
    </p:spTree>
    <p:extLst>
      <p:ext uri="{BB962C8B-B14F-4D97-AF65-F5344CB8AC3E}">
        <p14:creationId xmlns:p14="http://schemas.microsoft.com/office/powerpoint/2010/main" val="337413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762000"/>
            <a:ext cx="6554867" cy="3767670"/>
          </a:xfrm>
        </p:spPr>
        <p:txBody>
          <a:bodyPr>
            <a:normAutofit/>
          </a:bodyPr>
          <a:lstStyle/>
          <a:p>
            <a:pPr marL="0" indent="0">
              <a:buNone/>
            </a:pPr>
            <a:r>
              <a:rPr lang="en-US" sz="2400" b="1" dirty="0" smtClean="0"/>
              <a:t>Bobby is a 17 year old who had an inappropriate sexual relationship with a minor female with whom he fathered a child.  This resulted in a sexual assault charge based on the female’s age and his alleged use of coercion.  Due to the legal dynamic, Bobby is unable to meet his responsibilities as a parent.  </a:t>
            </a:r>
            <a:endParaRPr lang="en-US" sz="2400" b="1" dirty="0"/>
          </a:p>
        </p:txBody>
      </p:sp>
    </p:spTree>
    <p:extLst>
      <p:ext uri="{BB962C8B-B14F-4D97-AF65-F5344CB8AC3E}">
        <p14:creationId xmlns:p14="http://schemas.microsoft.com/office/powerpoint/2010/main" val="225002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rmAutofit/>
          </a:bodyPr>
          <a:lstStyle/>
          <a:p>
            <a:r>
              <a:rPr lang="en-US" dirty="0" smtClean="0">
                <a:effectLst>
                  <a:outerShdw blurRad="38100" dist="38100" dir="2700000" algn="tl">
                    <a:srgbClr val="000000">
                      <a:alpha val="43137"/>
                    </a:srgbClr>
                  </a:outerShdw>
                </a:effectLst>
              </a:rPr>
              <a:t>Medication Adherence:</a:t>
            </a:r>
            <a:br>
              <a:rPr lang="en-US" dirty="0" smtClean="0">
                <a:effectLst>
                  <a:outerShdw blurRad="38100" dist="38100" dir="2700000" algn="tl">
                    <a:srgbClr val="000000">
                      <a:alpha val="43137"/>
                    </a:srgbClr>
                  </a:outerShdw>
                </a:effectLst>
              </a:rPr>
            </a:b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1905000"/>
            <a:ext cx="7391400" cy="4267200"/>
          </a:xfrm>
        </p:spPr>
        <p:txBody>
          <a:bodyPr>
            <a:normAutofit fontScale="77500" lnSpcReduction="20000"/>
          </a:bodyPr>
          <a:lstStyle/>
          <a:p>
            <a:pPr marL="457200" indent="-457200" algn="l">
              <a:buFont typeface="Arial" panose="020B0604020202020204" pitchFamily="34" charset="0"/>
              <a:buChar char="•"/>
            </a:pPr>
            <a:r>
              <a:rPr lang="en-US" sz="4200" b="1" dirty="0" smtClean="0"/>
              <a:t>0 – Not currently on any meds OR no evidence of unwillingness to taking meds as prescribed</a:t>
            </a:r>
          </a:p>
          <a:p>
            <a:pPr marL="457200" indent="-457200" algn="l">
              <a:buFont typeface="Arial" panose="020B0604020202020204" pitchFamily="34" charset="0"/>
              <a:buChar char="•"/>
            </a:pPr>
            <a:r>
              <a:rPr lang="en-US" sz="4200" b="1" dirty="0" smtClean="0"/>
              <a:t>1 –Benefits from reminders</a:t>
            </a:r>
          </a:p>
          <a:p>
            <a:pPr marL="457200" indent="-457200" algn="l">
              <a:buFont typeface="Arial" panose="020B0604020202020204" pitchFamily="34" charset="0"/>
              <a:buChar char="•"/>
            </a:pPr>
            <a:r>
              <a:rPr lang="en-US" sz="4200" b="1" dirty="0" smtClean="0"/>
              <a:t>2 – Inconsistent with or misuses medications </a:t>
            </a:r>
          </a:p>
          <a:p>
            <a:pPr marL="457200" indent="-457200" algn="l">
              <a:buFont typeface="Arial" panose="020B0604020202020204" pitchFamily="34" charset="0"/>
              <a:buChar char="•"/>
            </a:pPr>
            <a:r>
              <a:rPr lang="en-US" sz="4200" b="1" dirty="0" smtClean="0"/>
              <a:t>3 – Medical condition not well controlled due to refusal to take medications or abuse of meds</a:t>
            </a:r>
            <a:endParaRPr lang="en-US" b="1" dirty="0"/>
          </a:p>
        </p:txBody>
      </p:sp>
    </p:spTree>
    <p:extLst>
      <p:ext uri="{BB962C8B-B14F-4D97-AF65-F5344CB8AC3E}">
        <p14:creationId xmlns:p14="http://schemas.microsoft.com/office/powerpoint/2010/main" val="309825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19200"/>
            <a:ext cx="6554867" cy="3767670"/>
          </a:xfrm>
        </p:spPr>
        <p:txBody>
          <a:bodyPr>
            <a:noAutofit/>
          </a:bodyPr>
          <a:lstStyle/>
          <a:p>
            <a:pPr marL="0" indent="0">
              <a:buNone/>
            </a:pPr>
            <a:r>
              <a:rPr lang="en-US" sz="2400" b="1" dirty="0" smtClean="0"/>
              <a:t>Billy is a 15 year old in a residential program.  He has a history of “</a:t>
            </a:r>
            <a:r>
              <a:rPr lang="en-US" sz="2400" b="1" dirty="0" err="1" smtClean="0"/>
              <a:t>cheeking</a:t>
            </a:r>
            <a:r>
              <a:rPr lang="en-US" sz="2400" b="1" dirty="0" smtClean="0"/>
              <a:t>” his meds, but has not done so in over a year.  He is advocating for discontinuing a med due to the fact that it makes him incredibly sleepy throughout the day.  He refused to take the medication for 3 days, but once the side affects were identified, Billy partnered with the Psychiatrist to agree to taper the medication in a safe and thoughtful manner.  </a:t>
            </a:r>
            <a:endParaRPr lang="en-US" sz="2400" b="1" dirty="0"/>
          </a:p>
        </p:txBody>
      </p:sp>
    </p:spTree>
    <p:extLst>
      <p:ext uri="{BB962C8B-B14F-4D97-AF65-F5344CB8AC3E}">
        <p14:creationId xmlns:p14="http://schemas.microsoft.com/office/powerpoint/2010/main" val="424144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1"/>
            <a:ext cx="8077200" cy="990600"/>
          </a:xfrm>
        </p:spPr>
        <p:txBody>
          <a:bodyPr>
            <a:normAutofit/>
          </a:bodyPr>
          <a:lstStyle/>
          <a:p>
            <a:r>
              <a:rPr lang="en-US" dirty="0" smtClean="0">
                <a:effectLst>
                  <a:outerShdw blurRad="38100" dist="38100" dir="2700000" algn="tl">
                    <a:srgbClr val="000000">
                      <a:alpha val="43137"/>
                    </a:srgbClr>
                  </a:outerShdw>
                </a:effectLst>
              </a:rPr>
              <a:t>Educational Attainment:</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828800"/>
            <a:ext cx="7924800" cy="4419600"/>
          </a:xfrm>
        </p:spPr>
        <p:txBody>
          <a:bodyPr>
            <a:normAutofit/>
          </a:bodyPr>
          <a:lstStyle/>
          <a:p>
            <a:pPr marL="457200" indent="-457200" algn="l">
              <a:buFont typeface="Arial" panose="020B0604020202020204" pitchFamily="34" charset="0"/>
              <a:buChar char="•"/>
            </a:pPr>
            <a:r>
              <a:rPr lang="en-US" sz="2600" b="1" dirty="0" smtClean="0"/>
              <a:t>0 - No evidence of need </a:t>
            </a:r>
          </a:p>
          <a:p>
            <a:pPr marL="457200" indent="-457200" algn="l">
              <a:buFont typeface="Arial" panose="020B0604020202020204" pitchFamily="34" charset="0"/>
              <a:buChar char="•"/>
            </a:pPr>
            <a:r>
              <a:rPr lang="en-US" sz="2600" b="1" dirty="0" smtClean="0"/>
              <a:t>1 – </a:t>
            </a:r>
            <a:r>
              <a:rPr lang="en-US" sz="2600" b="1" dirty="0"/>
              <a:t>H</a:t>
            </a:r>
            <a:r>
              <a:rPr lang="en-US" sz="2600" b="1" dirty="0" smtClean="0"/>
              <a:t>as set educational goals and is currently making progress towards achieving them</a:t>
            </a:r>
          </a:p>
          <a:p>
            <a:pPr marL="457200" indent="-457200" algn="l">
              <a:buFont typeface="Arial" panose="020B0604020202020204" pitchFamily="34" charset="0"/>
              <a:buChar char="•"/>
            </a:pPr>
            <a:r>
              <a:rPr lang="en-US" sz="2600" b="1" dirty="0" smtClean="0"/>
              <a:t>2 – </a:t>
            </a:r>
            <a:r>
              <a:rPr lang="en-US" sz="2600" b="1" dirty="0"/>
              <a:t>H</a:t>
            </a:r>
            <a:r>
              <a:rPr lang="en-US" sz="2600" b="1" dirty="0" smtClean="0"/>
              <a:t>as set educational goals but is currently not making progress towards achieving them</a:t>
            </a:r>
          </a:p>
          <a:p>
            <a:pPr marL="457200" indent="-457200" algn="l">
              <a:buFont typeface="Arial" panose="020B0604020202020204" pitchFamily="34" charset="0"/>
              <a:buChar char="•"/>
            </a:pPr>
            <a:r>
              <a:rPr lang="en-US" sz="2600" b="1" dirty="0" smtClean="0"/>
              <a:t>3 – </a:t>
            </a:r>
            <a:r>
              <a:rPr lang="en-US" sz="2600" b="1" dirty="0"/>
              <a:t>H</a:t>
            </a:r>
            <a:r>
              <a:rPr lang="en-US" sz="2600" b="1" dirty="0" smtClean="0"/>
              <a:t>as no educational goals and lack of educational attainment interferes with lifetime vocational functioning</a:t>
            </a:r>
            <a:endParaRPr lang="en-US" sz="2600" b="1" dirty="0"/>
          </a:p>
        </p:txBody>
      </p:sp>
    </p:spTree>
    <p:extLst>
      <p:ext uri="{BB962C8B-B14F-4D97-AF65-F5344CB8AC3E}">
        <p14:creationId xmlns:p14="http://schemas.microsoft.com/office/powerpoint/2010/main" val="250601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6554867" cy="3767670"/>
          </a:xfrm>
        </p:spPr>
        <p:txBody>
          <a:bodyPr>
            <a:normAutofit/>
          </a:bodyPr>
          <a:lstStyle/>
          <a:p>
            <a:pPr marL="0" indent="0">
              <a:buNone/>
            </a:pPr>
            <a:r>
              <a:rPr lang="en-US" sz="2400" b="1" dirty="0" smtClean="0"/>
              <a:t>Michael recently dropped out of matriculated high school and now accesses tutoring services in the community.  He has had a long history of poor attendance and problems with authority figures at school.  Despite a minimal educational commitment of 6 hours per week, Michael is often disruptive and has missed the majority of his tutoring appointments over the past 4 weeks.  </a:t>
            </a:r>
            <a:endParaRPr lang="en-US" sz="2400" b="1" dirty="0"/>
          </a:p>
        </p:txBody>
      </p:sp>
    </p:spTree>
    <p:extLst>
      <p:ext uri="{BB962C8B-B14F-4D97-AF65-F5344CB8AC3E}">
        <p14:creationId xmlns:p14="http://schemas.microsoft.com/office/powerpoint/2010/main" val="1230655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786" y="685800"/>
            <a:ext cx="7772400" cy="1012825"/>
          </a:xfrm>
        </p:spPr>
        <p:txBody>
          <a:bodyPr>
            <a:normAutofit/>
          </a:bodyPr>
          <a:lstStyle/>
          <a:p>
            <a:pPr algn="ctr"/>
            <a:r>
              <a:rPr lang="en-US" dirty="0" smtClean="0">
                <a:effectLst>
                  <a:outerShdw blurRad="38100" dist="38100" dir="2700000" algn="tl">
                    <a:srgbClr val="000000">
                      <a:alpha val="43137"/>
                    </a:srgbClr>
                  </a:outerShdw>
                </a:effectLst>
              </a:rPr>
              <a:t>Financial Resources:</a:t>
            </a:r>
            <a:endParaRPr lang="en-US" i="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2079625"/>
            <a:ext cx="7010400" cy="3940175"/>
          </a:xfrm>
        </p:spPr>
        <p:txBody>
          <a:bodyPr>
            <a:normAutofit fontScale="62500" lnSpcReduction="20000"/>
          </a:bodyPr>
          <a:lstStyle/>
          <a:p>
            <a:pPr marL="457200" indent="-457200" algn="l">
              <a:buFont typeface="Arial" panose="020B0604020202020204" pitchFamily="34" charset="0"/>
              <a:buChar char="•"/>
            </a:pPr>
            <a:r>
              <a:rPr lang="en-US" sz="4200" b="1" dirty="0" smtClean="0"/>
              <a:t>0 – No evidence </a:t>
            </a:r>
          </a:p>
          <a:p>
            <a:pPr marL="457200" indent="-457200" algn="l">
              <a:buFont typeface="Arial" panose="020B0604020202020204" pitchFamily="34" charset="0"/>
              <a:buChar char="•"/>
            </a:pPr>
            <a:r>
              <a:rPr lang="en-US" sz="4200" b="1" dirty="0" smtClean="0"/>
              <a:t>1 – Mild difficulties. Has financial resources to meet basic needs with careful budgeting.  </a:t>
            </a:r>
          </a:p>
          <a:p>
            <a:pPr marL="457200" indent="-457200" algn="l">
              <a:buFont typeface="Arial" panose="020B0604020202020204" pitchFamily="34" charset="0"/>
              <a:buChar char="•"/>
            </a:pPr>
            <a:r>
              <a:rPr lang="en-US" sz="4200" b="1" dirty="0" smtClean="0"/>
              <a:t>2 –Moderate difficulties.  Has financial difficulties that limit their ability to meet needs.</a:t>
            </a:r>
          </a:p>
          <a:p>
            <a:pPr marL="457200" indent="-457200" algn="l">
              <a:buFont typeface="Arial" panose="020B0604020202020204" pitchFamily="34" charset="0"/>
              <a:buChar char="•"/>
            </a:pPr>
            <a:r>
              <a:rPr lang="en-US" sz="4200" b="1" dirty="0" smtClean="0"/>
              <a:t>3 – Severe difficulties.  No financial resources and unable to meet needs.  </a:t>
            </a:r>
            <a:endParaRPr lang="en-US" b="1" dirty="0"/>
          </a:p>
        </p:txBody>
      </p:sp>
    </p:spTree>
    <p:extLst>
      <p:ext uri="{BB962C8B-B14F-4D97-AF65-F5344CB8AC3E}">
        <p14:creationId xmlns:p14="http://schemas.microsoft.com/office/powerpoint/2010/main" val="3537493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19200"/>
            <a:ext cx="6554867" cy="3767670"/>
          </a:xfrm>
        </p:spPr>
        <p:txBody>
          <a:bodyPr>
            <a:normAutofit/>
          </a:bodyPr>
          <a:lstStyle/>
          <a:p>
            <a:pPr marL="0" indent="0">
              <a:buNone/>
            </a:pPr>
            <a:r>
              <a:rPr lang="en-US" sz="2400" b="1" dirty="0" smtClean="0"/>
              <a:t>Anna is a 19 year old who is living with her boyfriend and his large family.  She does not currently have a job, but earns money daily doing chores around the house.  She does not have any bills and the family accesses the food shelf for meals.  She has a small amount of money saved and often dips into it for items that are not necessarily essential.  </a:t>
            </a:r>
            <a:endParaRPr lang="en-US" sz="2400" b="1" dirty="0"/>
          </a:p>
        </p:txBody>
      </p:sp>
    </p:spTree>
    <p:extLst>
      <p:ext uri="{BB962C8B-B14F-4D97-AF65-F5344CB8AC3E}">
        <p14:creationId xmlns:p14="http://schemas.microsoft.com/office/powerpoint/2010/main" val="2266238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Transition Age Module</a:t>
            </a:r>
            <a:endParaRPr lang="en-US" sz="4400" dirty="0"/>
          </a:p>
        </p:txBody>
      </p:sp>
      <p:sp>
        <p:nvSpPr>
          <p:cNvPr id="3" name="Content Placeholder 2"/>
          <p:cNvSpPr>
            <a:spLocks noGrp="1"/>
          </p:cNvSpPr>
          <p:nvPr>
            <p:ph idx="1"/>
          </p:nvPr>
        </p:nvSpPr>
        <p:spPr/>
        <p:txBody>
          <a:bodyPr>
            <a:normAutofit/>
          </a:bodyPr>
          <a:lstStyle/>
          <a:p>
            <a:r>
              <a:rPr lang="en-US" sz="4000" dirty="0" smtClean="0"/>
              <a:t>What</a:t>
            </a:r>
          </a:p>
          <a:p>
            <a:r>
              <a:rPr lang="en-US" sz="4000" dirty="0" smtClean="0"/>
              <a:t>Why </a:t>
            </a:r>
          </a:p>
          <a:p>
            <a:r>
              <a:rPr lang="en-US" sz="4000" dirty="0" smtClean="0"/>
              <a:t>When </a:t>
            </a:r>
          </a:p>
          <a:p>
            <a:r>
              <a:rPr lang="en-US" sz="4000" dirty="0" smtClean="0"/>
              <a:t>How</a:t>
            </a:r>
            <a:endParaRPr lang="en-US" sz="4000" dirty="0"/>
          </a:p>
        </p:txBody>
      </p:sp>
    </p:spTree>
    <p:extLst>
      <p:ext uri="{BB962C8B-B14F-4D97-AF65-F5344CB8AC3E}">
        <p14:creationId xmlns:p14="http://schemas.microsoft.com/office/powerpoint/2010/main" val="785544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848600" cy="990599"/>
          </a:xfrm>
        </p:spPr>
        <p:txBody>
          <a:bodyPr>
            <a:normAutofit/>
          </a:bodyPr>
          <a:lstStyle/>
          <a:p>
            <a:pPr algn="ctr"/>
            <a:r>
              <a:rPr lang="en-US" dirty="0" smtClean="0">
                <a:effectLst>
                  <a:outerShdw blurRad="38100" dist="38100" dir="2700000" algn="tl">
                    <a:srgbClr val="000000">
                      <a:alpha val="43137"/>
                    </a:srgbClr>
                  </a:outerShdw>
                </a:effectLst>
              </a:rPr>
              <a:t>SUPPORT NETWORK:</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828800"/>
            <a:ext cx="7848600" cy="4419600"/>
          </a:xfrm>
        </p:spPr>
        <p:txBody>
          <a:bodyPr>
            <a:normAutofit/>
          </a:bodyPr>
          <a:lstStyle/>
          <a:p>
            <a:pPr marL="457200" indent="-457200" algn="l">
              <a:buFont typeface="Arial" panose="020B0604020202020204" pitchFamily="34" charset="0"/>
              <a:buChar char="•"/>
            </a:pPr>
            <a:r>
              <a:rPr lang="en-US" sz="3200" b="1" dirty="0" smtClean="0"/>
              <a:t>0 – No evidence</a:t>
            </a:r>
          </a:p>
          <a:p>
            <a:pPr marL="457200" indent="-457200" algn="l">
              <a:buFont typeface="Arial" panose="020B0604020202020204" pitchFamily="34" charset="0"/>
              <a:buChar char="•"/>
            </a:pPr>
            <a:r>
              <a:rPr lang="en-US" sz="3200" b="1" dirty="0" smtClean="0"/>
              <a:t>1 – Access to healthy support network, but relatively new </a:t>
            </a:r>
          </a:p>
          <a:p>
            <a:pPr marL="457200" indent="-457200" algn="l">
              <a:buFont typeface="Arial" panose="020B0604020202020204" pitchFamily="34" charset="0"/>
              <a:buChar char="•"/>
            </a:pPr>
            <a:r>
              <a:rPr lang="en-US" sz="3200" b="1" dirty="0" smtClean="0"/>
              <a:t>2 – Limited access to support network</a:t>
            </a:r>
          </a:p>
          <a:p>
            <a:pPr marL="457200" indent="-457200" algn="l">
              <a:buFont typeface="Arial" panose="020B0604020202020204" pitchFamily="34" charset="0"/>
              <a:buChar char="•"/>
            </a:pPr>
            <a:r>
              <a:rPr lang="en-US" sz="3200" b="1" dirty="0" smtClean="0"/>
              <a:t>3 – No support network identified</a:t>
            </a:r>
            <a:endParaRPr lang="en-US" sz="3200" b="1" dirty="0"/>
          </a:p>
        </p:txBody>
      </p:sp>
    </p:spTree>
    <p:extLst>
      <p:ext uri="{BB962C8B-B14F-4D97-AF65-F5344CB8AC3E}">
        <p14:creationId xmlns:p14="http://schemas.microsoft.com/office/powerpoint/2010/main" val="233691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6554867" cy="3767670"/>
          </a:xfrm>
        </p:spPr>
        <p:txBody>
          <a:bodyPr>
            <a:normAutofit/>
          </a:bodyPr>
          <a:lstStyle/>
          <a:p>
            <a:pPr marL="0" indent="0">
              <a:buNone/>
            </a:pPr>
            <a:r>
              <a:rPr lang="en-US" sz="2400" b="1" dirty="0" smtClean="0"/>
              <a:t>Jackie is an 18 year old who has successfully sustained long term connections with her school counselors and a peer mentor with strong community ties.  Jackie is loyal to those close to her and has had one stable and supportive friend since early childhood.  </a:t>
            </a:r>
            <a:endParaRPr lang="en-US" sz="2400" b="1" dirty="0"/>
          </a:p>
        </p:txBody>
      </p:sp>
    </p:spTree>
    <p:extLst>
      <p:ext uri="{BB962C8B-B14F-4D97-AF65-F5344CB8AC3E}">
        <p14:creationId xmlns:p14="http://schemas.microsoft.com/office/powerpoint/2010/main" val="3003067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6554867" cy="1524000"/>
          </a:xfrm>
        </p:spPr>
        <p:txBody>
          <a:bodyPr>
            <a:normAutofit/>
          </a:bodyPr>
          <a:lstStyle/>
          <a:p>
            <a:r>
              <a:rPr lang="en-US" sz="3600" dirty="0" smtClean="0">
                <a:effectLst>
                  <a:outerShdw blurRad="38100" dist="38100" dir="2700000" algn="tl">
                    <a:srgbClr val="000000">
                      <a:alpha val="43137"/>
                    </a:srgbClr>
                  </a:outerShdw>
                </a:effectLst>
              </a:rPr>
              <a:t>Thoughts and feedback?</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1999" y="2133600"/>
            <a:ext cx="6554867" cy="3158070"/>
          </a:xfrm>
        </p:spPr>
        <p:txBody>
          <a:bodyPr/>
          <a:lstStyle/>
          <a:p>
            <a:r>
              <a:rPr lang="en-US" sz="2800" dirty="0" smtClean="0"/>
              <a:t>We want to hear from you.</a:t>
            </a:r>
          </a:p>
          <a:p>
            <a:r>
              <a:rPr lang="en-US" sz="2800" dirty="0" smtClean="0"/>
              <a:t>We will bring your questions back to our statewide group.</a:t>
            </a:r>
            <a:endParaRPr lang="en-US" sz="2800" dirty="0"/>
          </a:p>
        </p:txBody>
      </p:sp>
    </p:spTree>
    <p:extLst>
      <p:ext uri="{BB962C8B-B14F-4D97-AF65-F5344CB8AC3E}">
        <p14:creationId xmlns:p14="http://schemas.microsoft.com/office/powerpoint/2010/main" val="554837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09800"/>
            <a:ext cx="3200400" cy="1524000"/>
          </a:xfrm>
        </p:spPr>
        <p:txBody>
          <a:bodyPr>
            <a:normAutofit/>
          </a:bodyPr>
          <a:lstStyle/>
          <a:p>
            <a:r>
              <a:rPr lang="en-US" sz="3600" dirty="0" smtClean="0">
                <a:effectLst>
                  <a:outerShdw blurRad="38100" dist="38100" dir="2700000" algn="tl">
                    <a:srgbClr val="000000">
                      <a:alpha val="43137"/>
                    </a:srgbClr>
                  </a:outerShdw>
                </a:effectLst>
              </a:rPr>
              <a:t>NEW ITEMS</a:t>
            </a:r>
            <a:endParaRPr lang="en-US" sz="360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657600" y="685800"/>
            <a:ext cx="4876800" cy="5562600"/>
          </a:xfrm>
        </p:spPr>
        <p:txBody>
          <a:bodyPr>
            <a:noAutofit/>
          </a:bodyPr>
          <a:lstStyle/>
          <a:p>
            <a:r>
              <a:rPr lang="en-US" sz="2200" b="1" dirty="0" smtClean="0"/>
              <a:t>Housing Stability </a:t>
            </a:r>
          </a:p>
          <a:p>
            <a:r>
              <a:rPr lang="en-US" sz="2200" b="1" dirty="0" smtClean="0"/>
              <a:t>Independent Living Skills</a:t>
            </a:r>
          </a:p>
          <a:p>
            <a:r>
              <a:rPr lang="en-US" sz="2200" b="1" dirty="0" smtClean="0"/>
              <a:t>Transportation</a:t>
            </a:r>
          </a:p>
          <a:p>
            <a:r>
              <a:rPr lang="en-US" sz="2200" b="1" dirty="0" smtClean="0"/>
              <a:t>Job Functioning/Vocational</a:t>
            </a:r>
          </a:p>
          <a:p>
            <a:r>
              <a:rPr lang="en-US" sz="2200" b="1" dirty="0" smtClean="0"/>
              <a:t>Parenting/Caregiver Roles</a:t>
            </a:r>
          </a:p>
          <a:p>
            <a:r>
              <a:rPr lang="en-US" sz="2200" b="1" dirty="0" smtClean="0"/>
              <a:t>Medication Adherence</a:t>
            </a:r>
          </a:p>
          <a:p>
            <a:r>
              <a:rPr lang="en-US" sz="2200" b="1" dirty="0" smtClean="0"/>
              <a:t>Educational Attainment</a:t>
            </a:r>
          </a:p>
          <a:p>
            <a:r>
              <a:rPr lang="en-US" sz="2200" b="1" dirty="0" smtClean="0"/>
              <a:t>Financial Resources</a:t>
            </a:r>
          </a:p>
          <a:p>
            <a:r>
              <a:rPr lang="en-US" sz="2200" b="1" dirty="0" smtClean="0"/>
              <a:t>Support Network</a:t>
            </a:r>
          </a:p>
          <a:p>
            <a:pPr marL="0" indent="0">
              <a:buNone/>
            </a:pPr>
            <a:endParaRPr lang="en-US" sz="2200" b="1" dirty="0" smtClean="0"/>
          </a:p>
        </p:txBody>
      </p:sp>
    </p:spTree>
    <p:extLst>
      <p:ext uri="{BB962C8B-B14F-4D97-AF65-F5344CB8AC3E}">
        <p14:creationId xmlns:p14="http://schemas.microsoft.com/office/powerpoint/2010/main" val="517204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6154713" cy="1219201"/>
          </a:xfrm>
        </p:spPr>
        <p:txBody>
          <a:bodyPr>
            <a:normAutofit/>
          </a:bodyPr>
          <a:lstStyle/>
          <a:p>
            <a:pPr algn="ctr"/>
            <a:r>
              <a:rPr lang="en-US" dirty="0" smtClean="0">
                <a:effectLst>
                  <a:outerShdw blurRad="38100" dist="38100" dir="2700000" algn="tl">
                    <a:srgbClr val="000000">
                      <a:alpha val="43137"/>
                    </a:srgbClr>
                  </a:outerShdw>
                </a:effectLst>
              </a:rPr>
              <a:t>Housing Stability:</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2133600"/>
            <a:ext cx="8153400" cy="4114800"/>
          </a:xfrm>
        </p:spPr>
        <p:txBody>
          <a:bodyPr>
            <a:normAutofit fontScale="77500" lnSpcReduction="20000"/>
          </a:bodyPr>
          <a:lstStyle/>
          <a:p>
            <a:pPr marL="457200" indent="-457200" algn="l">
              <a:buFont typeface="Arial" panose="020B0604020202020204" pitchFamily="34" charset="0"/>
              <a:buChar char="•"/>
            </a:pPr>
            <a:r>
              <a:rPr lang="en-US" sz="4200" b="1" dirty="0" smtClean="0"/>
              <a:t>0 – Stable housing with no known risks of instability</a:t>
            </a:r>
          </a:p>
          <a:p>
            <a:pPr marL="457200" indent="-457200" algn="l">
              <a:buFont typeface="Arial" panose="020B0604020202020204" pitchFamily="34" charset="0"/>
              <a:buChar char="•"/>
            </a:pPr>
            <a:r>
              <a:rPr lang="en-US" sz="4200" b="1" dirty="0" smtClean="0"/>
              <a:t>1 - </a:t>
            </a:r>
            <a:r>
              <a:rPr lang="en-US" sz="4200" b="1" dirty="0"/>
              <a:t>C</a:t>
            </a:r>
            <a:r>
              <a:rPr lang="en-US" sz="4200" b="1" dirty="0" smtClean="0"/>
              <a:t>urrently in stable housing but with significant risks of housing disruption </a:t>
            </a:r>
          </a:p>
          <a:p>
            <a:pPr marL="457200" indent="-457200" algn="l">
              <a:buFont typeface="Arial" panose="020B0604020202020204" pitchFamily="34" charset="0"/>
              <a:buChar char="•"/>
            </a:pPr>
            <a:r>
              <a:rPr lang="en-US" sz="4200" b="1" dirty="0" smtClean="0"/>
              <a:t>2 – Frequent moves or very unstable housing</a:t>
            </a:r>
          </a:p>
          <a:p>
            <a:pPr marL="457200" indent="-457200" algn="l">
              <a:buFont typeface="Arial" panose="020B0604020202020204" pitchFamily="34" charset="0"/>
              <a:buChar char="•"/>
            </a:pPr>
            <a:r>
              <a:rPr lang="en-US" sz="4200" b="1" dirty="0" smtClean="0"/>
              <a:t>3 - </a:t>
            </a:r>
            <a:r>
              <a:rPr lang="en-US" sz="4200" b="1" dirty="0"/>
              <a:t>C</a:t>
            </a:r>
            <a:r>
              <a:rPr lang="en-US" sz="4200" b="1" dirty="0" smtClean="0"/>
              <a:t>urrently homeless</a:t>
            </a:r>
            <a:r>
              <a:rPr lang="en-US" b="1" dirty="0" smtClean="0"/>
              <a:t>.</a:t>
            </a:r>
            <a:endParaRPr lang="en-US" b="1" dirty="0"/>
          </a:p>
        </p:txBody>
      </p:sp>
    </p:spTree>
    <p:extLst>
      <p:ext uri="{BB962C8B-B14F-4D97-AF65-F5344CB8AC3E}">
        <p14:creationId xmlns:p14="http://schemas.microsoft.com/office/powerpoint/2010/main" val="1660151061"/>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90600"/>
            <a:ext cx="6554867" cy="3767670"/>
          </a:xfrm>
        </p:spPr>
        <p:txBody>
          <a:bodyPr>
            <a:normAutofit/>
          </a:bodyPr>
          <a:lstStyle/>
          <a:p>
            <a:pPr marL="0" indent="0">
              <a:buNone/>
            </a:pPr>
            <a:r>
              <a:rPr lang="en-US" sz="2400" b="1" dirty="0" smtClean="0"/>
              <a:t>Beth is a 17 year old who currently lives with her mother in a disorganized, one bedroom apartment.  They were recently served an eviction notice for unpaid rent and have less than 2 weeks to secure a new housing placement which looks unlikely.  Beth receives disability income and is considering living on her own.  </a:t>
            </a:r>
            <a:endParaRPr lang="en-US" sz="2400" b="1" dirty="0"/>
          </a:p>
        </p:txBody>
      </p:sp>
    </p:spTree>
    <p:extLst>
      <p:ext uri="{BB962C8B-B14F-4D97-AF65-F5344CB8AC3E}">
        <p14:creationId xmlns:p14="http://schemas.microsoft.com/office/powerpoint/2010/main" val="123129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557" y="304801"/>
            <a:ext cx="7772400" cy="990600"/>
          </a:xfrm>
        </p:spPr>
        <p:txBody>
          <a:bodyPr>
            <a:normAutofit/>
          </a:bodyPr>
          <a:lstStyle/>
          <a:p>
            <a:r>
              <a:rPr lang="en-US" dirty="0" smtClean="0">
                <a:effectLst>
                  <a:outerShdw blurRad="38100" dist="38100" dir="2700000" algn="tl">
                    <a:srgbClr val="000000">
                      <a:alpha val="43137"/>
                    </a:srgbClr>
                  </a:outerShdw>
                </a:effectLst>
              </a:rPr>
              <a:t>Independent Living Skills: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914400" y="1676400"/>
            <a:ext cx="7010400" cy="4778375"/>
          </a:xfrm>
        </p:spPr>
        <p:txBody>
          <a:bodyPr>
            <a:noAutofit/>
          </a:bodyPr>
          <a:lstStyle/>
          <a:p>
            <a:pPr marL="457200" indent="-457200" algn="l">
              <a:buFont typeface="Arial" panose="020B0604020202020204" pitchFamily="34" charset="0"/>
              <a:buChar char="•"/>
            </a:pPr>
            <a:r>
              <a:rPr lang="en-US" sz="2900" b="1" dirty="0" smtClean="0"/>
              <a:t>0 – No evidence </a:t>
            </a:r>
          </a:p>
          <a:p>
            <a:pPr marL="457200" indent="-457200" algn="l">
              <a:buFont typeface="Arial" panose="020B0604020202020204" pitchFamily="34" charset="0"/>
              <a:buChar char="•"/>
            </a:pPr>
            <a:r>
              <a:rPr lang="en-US" sz="2900" b="1" dirty="0" smtClean="0"/>
              <a:t>1 – </a:t>
            </a:r>
            <a:r>
              <a:rPr lang="en-US" sz="2900" b="1" dirty="0"/>
              <a:t>M</a:t>
            </a:r>
            <a:r>
              <a:rPr lang="en-US" sz="2900" b="1" dirty="0" smtClean="0"/>
              <a:t>ild impairment, generally addressable with training or supervision</a:t>
            </a:r>
          </a:p>
          <a:p>
            <a:pPr marL="457200" indent="-457200" algn="l">
              <a:buFont typeface="Arial" panose="020B0604020202020204" pitchFamily="34" charset="0"/>
              <a:buChar char="•"/>
            </a:pPr>
            <a:r>
              <a:rPr lang="en-US" sz="2900" b="1" dirty="0" smtClean="0"/>
              <a:t>2 –Moderate impairment, generally addressable with in-home services or supports </a:t>
            </a:r>
          </a:p>
          <a:p>
            <a:pPr marL="457200" indent="-457200" algn="l">
              <a:buFont typeface="Arial" panose="020B0604020202020204" pitchFamily="34" charset="0"/>
              <a:buChar char="•"/>
            </a:pPr>
            <a:r>
              <a:rPr lang="en-US" sz="2900" b="1" dirty="0" smtClean="0"/>
              <a:t>3 – Profound impairment, unable to live independently</a:t>
            </a:r>
            <a:endParaRPr lang="en-US" sz="2900" b="1" dirty="0"/>
          </a:p>
        </p:txBody>
      </p:sp>
    </p:spTree>
    <p:extLst>
      <p:ext uri="{BB962C8B-B14F-4D97-AF65-F5344CB8AC3E}">
        <p14:creationId xmlns:p14="http://schemas.microsoft.com/office/powerpoint/2010/main" val="362929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143000"/>
            <a:ext cx="6554867" cy="3767670"/>
          </a:xfrm>
        </p:spPr>
        <p:txBody>
          <a:bodyPr>
            <a:normAutofit/>
          </a:bodyPr>
          <a:lstStyle/>
          <a:p>
            <a:pPr marL="0" indent="0">
              <a:buNone/>
            </a:pPr>
            <a:r>
              <a:rPr lang="en-US" sz="2400" b="1" dirty="0" smtClean="0"/>
              <a:t>David is an 18 year old who lives in a program for transition age youth where he receives support in a variety of ways, i.e. reminders to wash dirty dishes. He has a weekly budget for groceries and staff take him to the grocery store.  He is responsible for fixing his own meals, but often will just eat cereal for 3 meals a day.  </a:t>
            </a:r>
            <a:endParaRPr lang="en-US" sz="2400" b="1" dirty="0"/>
          </a:p>
        </p:txBody>
      </p:sp>
    </p:spTree>
    <p:extLst>
      <p:ext uri="{BB962C8B-B14F-4D97-AF65-F5344CB8AC3E}">
        <p14:creationId xmlns:p14="http://schemas.microsoft.com/office/powerpoint/2010/main" val="404272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924800" cy="1066799"/>
          </a:xfrm>
        </p:spPr>
        <p:txBody>
          <a:bodyPr>
            <a:normAutofit/>
          </a:bodyPr>
          <a:lstStyle/>
          <a:p>
            <a:pPr algn="ctr"/>
            <a:r>
              <a:rPr lang="en-US" sz="4800" dirty="0" smtClean="0">
                <a:effectLst>
                  <a:outerShdw blurRad="38100" dist="38100" dir="2700000" algn="tl">
                    <a:srgbClr val="000000">
                      <a:alpha val="43137"/>
                    </a:srgbClr>
                  </a:outerShdw>
                </a:effectLst>
              </a:rPr>
              <a:t>Transportation:</a:t>
            </a:r>
            <a:endParaRPr lang="en-US" sz="48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981200"/>
            <a:ext cx="7924800" cy="4419600"/>
          </a:xfrm>
        </p:spPr>
        <p:txBody>
          <a:bodyPr>
            <a:normAutofit/>
          </a:bodyPr>
          <a:lstStyle/>
          <a:p>
            <a:pPr marL="457200" indent="-457200" algn="l">
              <a:buFont typeface="Arial" panose="020B0604020202020204" pitchFamily="34" charset="0"/>
              <a:buChar char="•"/>
            </a:pPr>
            <a:r>
              <a:rPr lang="en-US" sz="3200" b="1" dirty="0" smtClean="0"/>
              <a:t>0 – No Evidence</a:t>
            </a:r>
          </a:p>
          <a:p>
            <a:pPr marL="457200" indent="-457200" algn="l">
              <a:buFont typeface="Arial" panose="020B0604020202020204" pitchFamily="34" charset="0"/>
              <a:buChar char="•"/>
            </a:pPr>
            <a:r>
              <a:rPr lang="en-US" sz="3200" b="1" dirty="0" smtClean="0"/>
              <a:t>1 – </a:t>
            </a:r>
            <a:r>
              <a:rPr lang="en-US" sz="3200" b="1" dirty="0"/>
              <a:t>O</a:t>
            </a:r>
            <a:r>
              <a:rPr lang="en-US" sz="3200" b="1" dirty="0" smtClean="0"/>
              <a:t>ccasional unmet transportation needs</a:t>
            </a:r>
          </a:p>
          <a:p>
            <a:pPr marL="457200" indent="-457200" algn="l">
              <a:buFont typeface="Arial" panose="020B0604020202020204" pitchFamily="34" charset="0"/>
              <a:buChar char="•"/>
            </a:pPr>
            <a:r>
              <a:rPr lang="en-US" sz="3200" b="1" dirty="0" smtClean="0"/>
              <a:t>2 - </a:t>
            </a:r>
            <a:r>
              <a:rPr lang="en-US" sz="3200" b="1" dirty="0"/>
              <a:t>F</a:t>
            </a:r>
            <a:r>
              <a:rPr lang="en-US" sz="3200" b="1" dirty="0" smtClean="0"/>
              <a:t>requent transportation needs </a:t>
            </a:r>
            <a:endParaRPr lang="en-US" sz="3200" b="1" dirty="0"/>
          </a:p>
          <a:p>
            <a:pPr marL="457200" indent="-457200" algn="l">
              <a:buFont typeface="Arial" panose="020B0604020202020204" pitchFamily="34" charset="0"/>
              <a:buChar char="•"/>
            </a:pPr>
            <a:r>
              <a:rPr lang="en-US" sz="3200" b="1" dirty="0" smtClean="0"/>
              <a:t>3 - Requires daily transportation</a:t>
            </a:r>
            <a:endParaRPr lang="en-US" sz="3200" b="1" dirty="0"/>
          </a:p>
        </p:txBody>
      </p:sp>
    </p:spTree>
    <p:extLst>
      <p:ext uri="{BB962C8B-B14F-4D97-AF65-F5344CB8AC3E}">
        <p14:creationId xmlns:p14="http://schemas.microsoft.com/office/powerpoint/2010/main" val="386199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990600"/>
            <a:ext cx="6554867" cy="3767670"/>
          </a:xfrm>
        </p:spPr>
        <p:txBody>
          <a:bodyPr>
            <a:normAutofit/>
          </a:bodyPr>
          <a:lstStyle/>
          <a:p>
            <a:pPr marL="0" indent="0">
              <a:buNone/>
            </a:pPr>
            <a:r>
              <a:rPr lang="en-US" sz="2400" b="1" dirty="0" smtClean="0"/>
              <a:t>Adam is a 16 year old who attends his counseling sessions consistently and uses his time effectively.  Despite some barriers with transportation, he continues to ride his bike and catch the bus when necessary in order to attend these sessions as well as other appointments.   </a:t>
            </a:r>
            <a:endParaRPr lang="en-US" sz="2400" b="1" dirty="0"/>
          </a:p>
        </p:txBody>
      </p:sp>
    </p:spTree>
    <p:extLst>
      <p:ext uri="{BB962C8B-B14F-4D97-AF65-F5344CB8AC3E}">
        <p14:creationId xmlns:p14="http://schemas.microsoft.com/office/powerpoint/2010/main" val="344478890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864</TotalTime>
  <Words>2067</Words>
  <Application>Microsoft Office PowerPoint</Application>
  <PresentationFormat>On-screen Show (4:3)</PresentationFormat>
  <Paragraphs>210</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Century Gothic</vt:lpstr>
      <vt:lpstr>Wingdings 3</vt:lpstr>
      <vt:lpstr>Slice</vt:lpstr>
      <vt:lpstr>CANS: Transition  to Adulthood</vt:lpstr>
      <vt:lpstr>Transition Age Module</vt:lpstr>
      <vt:lpstr>NEW ITEMS</vt:lpstr>
      <vt:lpstr>Housing Stability:</vt:lpstr>
      <vt:lpstr>PowerPoint Presentation</vt:lpstr>
      <vt:lpstr>Independent Living Skills:</vt:lpstr>
      <vt:lpstr>PowerPoint Presentation</vt:lpstr>
      <vt:lpstr>Transportation:</vt:lpstr>
      <vt:lpstr>PowerPoint Presentation</vt:lpstr>
      <vt:lpstr>Job Functioning/Vocational: </vt:lpstr>
      <vt:lpstr>PowerPoint Presentation</vt:lpstr>
      <vt:lpstr>Parenting/Caregiver Roles:</vt:lpstr>
      <vt:lpstr>PowerPoint Presentation</vt:lpstr>
      <vt:lpstr>Medication Adherence: </vt:lpstr>
      <vt:lpstr>PowerPoint Presentation</vt:lpstr>
      <vt:lpstr>Educational Attainment:</vt:lpstr>
      <vt:lpstr>PowerPoint Presentation</vt:lpstr>
      <vt:lpstr>Financial Resources:</vt:lpstr>
      <vt:lpstr>PowerPoint Presentation</vt:lpstr>
      <vt:lpstr>SUPPORT NETWORK:</vt:lpstr>
      <vt:lpstr>PowerPoint Presentation</vt:lpstr>
      <vt:lpstr>Thoughts and feedback?</vt:lpstr>
    </vt:vector>
  </TitlesOfParts>
  <Company>Rutland Mental Health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Stability: This item is used to describe whether or not the youth has a safe place to live</dc:title>
  <dc:creator>SLOUISELLE</dc:creator>
  <cp:lastModifiedBy>Jennifer White</cp:lastModifiedBy>
  <cp:revision>55</cp:revision>
  <cp:lastPrinted>2019-12-02T20:36:24Z</cp:lastPrinted>
  <dcterms:created xsi:type="dcterms:W3CDTF">2019-04-25T16:44:31Z</dcterms:created>
  <dcterms:modified xsi:type="dcterms:W3CDTF">2019-12-06T15:40:56Z</dcterms:modified>
</cp:coreProperties>
</file>