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1"/>
  </p:notesMasterIdLst>
  <p:handoutMasterIdLst>
    <p:handoutMasterId r:id="rId32"/>
  </p:handoutMasterIdLst>
  <p:sldIdLst>
    <p:sldId id="256" r:id="rId5"/>
    <p:sldId id="293" r:id="rId6"/>
    <p:sldId id="266" r:id="rId7"/>
    <p:sldId id="303" r:id="rId8"/>
    <p:sldId id="285" r:id="rId9"/>
    <p:sldId id="286" r:id="rId10"/>
    <p:sldId id="289" r:id="rId11"/>
    <p:sldId id="302" r:id="rId12"/>
    <p:sldId id="282" r:id="rId13"/>
    <p:sldId id="279" r:id="rId14"/>
    <p:sldId id="287" r:id="rId15"/>
    <p:sldId id="298" r:id="rId16"/>
    <p:sldId id="299" r:id="rId17"/>
    <p:sldId id="294" r:id="rId18"/>
    <p:sldId id="288" r:id="rId19"/>
    <p:sldId id="295" r:id="rId20"/>
    <p:sldId id="296" r:id="rId21"/>
    <p:sldId id="297" r:id="rId22"/>
    <p:sldId id="300" r:id="rId23"/>
    <p:sldId id="301" r:id="rId24"/>
    <p:sldId id="270" r:id="rId25"/>
    <p:sldId id="265" r:id="rId26"/>
    <p:sldId id="284" r:id="rId27"/>
    <p:sldId id="272" r:id="rId28"/>
    <p:sldId id="292" r:id="rId29"/>
    <p:sldId id="26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cox, Cheryle" initials="WC" lastIdx="1" clrIdx="0">
    <p:extLst>
      <p:ext uri="{19B8F6BF-5375-455C-9EA6-DF929625EA0E}">
        <p15:presenceInfo xmlns:p15="http://schemas.microsoft.com/office/powerpoint/2012/main" userId="S-1-5-21-515967899-1979792683-839522115-65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795F"/>
    <a:srgbClr val="204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3837" autoAdjust="0"/>
  </p:normalViewPr>
  <p:slideViewPr>
    <p:cSldViewPr snapToGrid="0" showGuides="1">
      <p:cViewPr varScale="1">
        <p:scale>
          <a:sx n="63" d="100"/>
          <a:sy n="63" d="100"/>
        </p:scale>
        <p:origin x="102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9/24/2019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9/24/2019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225244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419128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9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4848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8940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50230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83724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9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411511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67723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28789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2B9795-92DC-40DC-A1CA-9A4B349D7824}" type="datetimeFigureOut">
              <a:rPr lang="en-US" smtClean="0"/>
              <a:t>9/24/2019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55145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2B9795-92DC-40DC-A1CA-9A4B349D7824}" type="datetimeFigureOut">
              <a:rPr lang="en-US" smtClean="0"/>
              <a:t>9/24/2019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en-US" smtClean="0"/>
              <a:t>‹#›</a:t>
            </a:fld>
            <a:endParaRPr lang="en-US"/>
          </a:p>
        </p:txBody>
      </p:sp>
    </p:spTree>
    <p:extLst>
      <p:ext uri="{BB962C8B-B14F-4D97-AF65-F5344CB8AC3E}">
        <p14:creationId xmlns:p14="http://schemas.microsoft.com/office/powerpoint/2010/main" val="223158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43909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2B9795-92DC-40DC-A1CA-9A4B349D7824}" type="datetimeFigureOut">
              <a:rPr lang="en-US" smtClean="0"/>
              <a:pPr/>
              <a:t>9/24/2019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74434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ifs.vermont.gov/docs/sit"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2ahUKEwiTq93CkJTjAhVwT98KHbI9AUkQjRx6BAgBEAU&amp;url=%2Furl%3Fsa%3Di%26rct%3Dj%26q%3D%26esrc%3Ds%26source%3Dimages%26cd%3D%26ved%3D2ahUKEwiRpYfCkJTjAhUPhuAKHT3KBXYQjRx6BAgBEAU%26url%3Dhttps%253A%252F%252Fwww.ebay.com%252Fitm%252FVintage-Naldo-Plata-3-Ninos-Chicas-Pin-la-celebracion-de-las-manos-con-corazones-de-laton-%252F222799403046%26psig%3DAOvVaw0OiBhy3dVrUIyLTV2BkXQA%26ust%3D1562084478421539&amp;psig=AOvVaw0OiBhy3dVrUIyLTV2BkXQA&amp;ust=1562084478421539"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wd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meo.com/362075091/2cf342689b"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Diane.Bugbee@Vermont.gov" TargetMode="External"/><Relationship Id="rId2" Type="http://schemas.openxmlformats.org/officeDocument/2006/relationships/hyperlink" Target="mailto:Cheryle.Wilcox@Vermont.gov"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ved=2ahUKEwi0r-Dm-t_kAhVBT98KHWy8CxIQjRx6BAgBEAQ&amp;url=https%3A%2F%2Fnypost.com%2F2019%2F04%2F30%2Fsuperheroes-make-longterm-impact-on-child-sexuality-study%2F&amp;psig=AOvVaw2hVX0yjlrElWAhhzKmNTma&amp;ust=1569088090498997"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62">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5" name="Straight Connector 64">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7" name="Rectangle 66">
            <a:extLst>
              <a:ext uri="{FF2B5EF4-FFF2-40B4-BE49-F238E27FC236}">
                <a16:creationId xmlns:a16="http://schemas.microsoft.com/office/drawing/2014/main" id="{D02FF74F-004A-40F8-9BBA-1170E3C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47D77ED-28A8-4135-8177-8466BFF32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a:xfrm>
            <a:off x="1031508" y="1168588"/>
            <a:ext cx="5977937" cy="1666501"/>
          </a:xfrm>
          <a:prstGeom prst="rect">
            <a:avLst/>
          </a:prstGeom>
        </p:spPr>
        <p:txBody>
          <a:bodyPr vert="horz" lIns="91440" tIns="45720" rIns="91440" bIns="45720" rtlCol="0" anchor="b">
            <a:normAutofit fontScale="90000"/>
          </a:bodyPr>
          <a:lstStyle/>
          <a:p>
            <a:pPr algn="ctr"/>
            <a:r>
              <a:rPr lang="en-US" sz="6000" b="1" spc="0" dirty="0">
                <a:ln w="6600">
                  <a:solidFill>
                    <a:schemeClr val="accent2"/>
                  </a:solidFill>
                  <a:prstDash val="solid"/>
                </a:ln>
                <a:effectLst>
                  <a:outerShdw dist="38100" dir="2700000" algn="tl" rotWithShape="0">
                    <a:schemeClr val="accent2"/>
                  </a:outerShdw>
                </a:effectLst>
              </a:rPr>
              <a:t>5th Annual Statewide Local Interagency Team Meeting</a:t>
            </a:r>
          </a:p>
        </p:txBody>
      </p:sp>
      <p:sp>
        <p:nvSpPr>
          <p:cNvPr id="7" name="Subtitle 6"/>
          <p:cNvSpPr>
            <a:spLocks noGrp="1"/>
          </p:cNvSpPr>
          <p:nvPr>
            <p:ph type="body" sz="half" idx="2"/>
          </p:nvPr>
        </p:nvSpPr>
        <p:spPr>
          <a:xfrm>
            <a:off x="1097279" y="4652505"/>
            <a:ext cx="5977938" cy="1236466"/>
          </a:xfrm>
          <a:prstGeom prst="rect">
            <a:avLst/>
          </a:prstGeom>
        </p:spPr>
        <p:txBody>
          <a:bodyPr vert="horz" lIns="0" tIns="45720" rIns="0" bIns="45720" rtlCol="0">
            <a:normAutofit lnSpcReduction="10000"/>
          </a:bodyPr>
          <a:lstStyle/>
          <a:p>
            <a:pPr algn="ctr">
              <a:spcBef>
                <a:spcPts val="300"/>
              </a:spcBef>
              <a:spcAft>
                <a:spcPts val="300"/>
              </a:spcAft>
            </a:pPr>
            <a:r>
              <a:rPr lang="en-US" sz="1800" b="1" dirty="0">
                <a:latin typeface="Georgia" panose="02040502050405020303" pitchFamily="18" charset="0"/>
              </a:rPr>
              <a:t>Brought to you by the State Interagency Team</a:t>
            </a:r>
          </a:p>
          <a:p>
            <a:pPr algn="ctr">
              <a:spcBef>
                <a:spcPts val="300"/>
              </a:spcBef>
              <a:spcAft>
                <a:spcPts val="300"/>
              </a:spcAft>
            </a:pPr>
            <a:r>
              <a:rPr lang="en-US" sz="1800" b="1" dirty="0">
                <a:latin typeface="Georgia" panose="02040502050405020303" pitchFamily="18" charset="0"/>
              </a:rPr>
              <a:t>September 26, 2019</a:t>
            </a:r>
          </a:p>
          <a:p>
            <a:pPr algn="ctr">
              <a:spcBef>
                <a:spcPts val="300"/>
              </a:spcBef>
              <a:spcAft>
                <a:spcPts val="300"/>
              </a:spcAft>
            </a:pPr>
            <a:r>
              <a:rPr lang="en-US" sz="1800" b="1" dirty="0">
                <a:latin typeface="Georgia" panose="02040502050405020303" pitchFamily="18" charset="0"/>
              </a:rPr>
              <a:t>Waterbury, Vermont</a:t>
            </a:r>
          </a:p>
          <a:p>
            <a:pPr algn="ctr">
              <a:spcBef>
                <a:spcPts val="300"/>
              </a:spcBef>
              <a:spcAft>
                <a:spcPts val="300"/>
              </a:spcAft>
            </a:pPr>
            <a:r>
              <a:rPr lang="en-US" sz="1800" b="1" dirty="0">
                <a:latin typeface="Georgia" panose="02040502050405020303" pitchFamily="18" charset="0"/>
              </a:rPr>
              <a:t>9:00-3:00 </a:t>
            </a:r>
          </a:p>
        </p:txBody>
      </p:sp>
      <p:sp>
        <p:nvSpPr>
          <p:cNvPr id="71" name="Rectangle 70">
            <a:extLst>
              <a:ext uri="{FF2B5EF4-FFF2-40B4-BE49-F238E27FC236}">
                <a16:creationId xmlns:a16="http://schemas.microsoft.com/office/drawing/2014/main" id="{F2E484CB-1781-4421-8EB9-D785B9504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descr="A drawing of a cartoon character&#10;&#10;Description automatically generated">
            <a:extLst>
              <a:ext uri="{FF2B5EF4-FFF2-40B4-BE49-F238E27FC236}">
                <a16:creationId xmlns:a16="http://schemas.microsoft.com/office/drawing/2014/main" id="{9F662C7D-91F5-40B8-945F-02AE008F0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982" y="1285901"/>
            <a:ext cx="3294253" cy="4264405"/>
          </a:xfrm>
          <a:prstGeom prst="rect">
            <a:avLst/>
          </a:prstGeom>
          <a:no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64F0F-C21F-422E-B84D-5E91DFC9F8E1}"/>
              </a:ext>
            </a:extLst>
          </p:cNvPr>
          <p:cNvSpPr>
            <a:spLocks noGrp="1"/>
          </p:cNvSpPr>
          <p:nvPr>
            <p:ph idx="1"/>
          </p:nvPr>
        </p:nvSpPr>
        <p:spPr>
          <a:xfrm>
            <a:off x="182880" y="2407920"/>
            <a:ext cx="11841480" cy="4250035"/>
          </a:xfrm>
        </p:spPr>
        <p:txBody>
          <a:bodyPr>
            <a:noAutofit/>
          </a:bodyPr>
          <a:lstStyle/>
          <a:p>
            <a:pPr lvl="1"/>
            <a:r>
              <a:rPr lang="en-US" sz="2200" dirty="0"/>
              <a:t>What gets filled out and when? </a:t>
            </a:r>
          </a:p>
          <a:p>
            <a:pPr lvl="1"/>
            <a:r>
              <a:rPr lang="en-US" sz="2200" dirty="0"/>
              <a:t>The value of follow up meetings: you have more space to write information in about these on the new form</a:t>
            </a:r>
          </a:p>
          <a:p>
            <a:pPr lvl="1"/>
            <a:r>
              <a:rPr lang="en-US" sz="2200" dirty="0"/>
              <a:t>CRC packet needs to be filled out as a team</a:t>
            </a:r>
          </a:p>
          <a:p>
            <a:pPr lvl="1"/>
            <a:r>
              <a:rPr lang="en-US" sz="2200" dirty="0"/>
              <a:t>How do I, as the caregiver, prefer to receive support? </a:t>
            </a:r>
            <a:r>
              <a:rPr lang="en-US" sz="2200" i="1" dirty="0"/>
              <a:t>(i.e. do I prefer to see written materials, hear about it, talk about it, meet someone who is having similar challenges, do I need an interpreter because I’m an English learner, do I need accommodations for a visual or hearing impairment?)</a:t>
            </a:r>
            <a:endParaRPr lang="en-US" sz="2200" dirty="0"/>
          </a:p>
          <a:p>
            <a:pPr lvl="1"/>
            <a:r>
              <a:rPr lang="en-US" sz="2200" dirty="0"/>
              <a:t>Shifted the language in Behavioral Concerns (removed Issues) more family-friendly and less clinical</a:t>
            </a:r>
          </a:p>
          <a:p>
            <a:pPr lvl="1"/>
            <a:r>
              <a:rPr lang="en-US" sz="2200" dirty="0"/>
              <a:t>Supports and Services-combined some items so the list wouldn’t be so long and added more empty boxes for team brainstorming</a:t>
            </a:r>
          </a:p>
          <a:p>
            <a:pPr lvl="1"/>
            <a:r>
              <a:rPr lang="en-US" sz="2200" dirty="0"/>
              <a:t>Facilitator’s guide-a support document to go with the CSP form!</a:t>
            </a:r>
          </a:p>
          <a:p>
            <a:pPr lvl="1"/>
            <a:endParaRPr lang="en-US" sz="2200" dirty="0"/>
          </a:p>
        </p:txBody>
      </p:sp>
      <p:sp>
        <p:nvSpPr>
          <p:cNvPr id="2" name="Rectangle 1">
            <a:extLst>
              <a:ext uri="{FF2B5EF4-FFF2-40B4-BE49-F238E27FC236}">
                <a16:creationId xmlns:a16="http://schemas.microsoft.com/office/drawing/2014/main" id="{DE09B09A-5971-4660-AF97-2E181E33E1DE}"/>
              </a:ext>
            </a:extLst>
          </p:cNvPr>
          <p:cNvSpPr/>
          <p:nvPr/>
        </p:nvSpPr>
        <p:spPr>
          <a:xfrm>
            <a:off x="2243715" y="200045"/>
            <a:ext cx="6096000" cy="1261884"/>
          </a:xfrm>
          <a:prstGeom prst="rect">
            <a:avLst/>
          </a:prstGeom>
        </p:spPr>
        <p:txBody>
          <a:bodyPr>
            <a:spAutoFit/>
          </a:bodyPr>
          <a:lstStyle/>
          <a:p>
            <a:pPr algn="ctr"/>
            <a:r>
              <a:rPr lang="en-US" sz="4000" b="1" dirty="0"/>
              <a:t>CSP Form Updates</a:t>
            </a:r>
          </a:p>
          <a:p>
            <a:pPr algn="ctr"/>
            <a:r>
              <a:rPr lang="en-US" i="1" dirty="0"/>
              <a:t>Results of feedback and what changes happened as a result (we got over 120 responses-thank you!)</a:t>
            </a:r>
          </a:p>
        </p:txBody>
      </p:sp>
      <p:pic>
        <p:nvPicPr>
          <p:cNvPr id="8" name="Picture 7" descr="A picture containing person, indoor, woman, gambling house&#10;&#10;Description automatically generated">
            <a:extLst>
              <a:ext uri="{FF2B5EF4-FFF2-40B4-BE49-F238E27FC236}">
                <a16:creationId xmlns:a16="http://schemas.microsoft.com/office/drawing/2014/main" id="{4647669E-49FD-4550-B9DF-0C58F1B83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440" y="158919"/>
            <a:ext cx="3002280" cy="2249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246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3969B5-FE3E-4150-B93F-B908A270C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FCBB93-2B1C-491C-903C-769C626EA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C64B9B0-82BC-4E0E-81A0-3160BA0E7597}"/>
              </a:ext>
            </a:extLst>
          </p:cNvPr>
          <p:cNvSpPr>
            <a:spLocks noGrp="1"/>
          </p:cNvSpPr>
          <p:nvPr>
            <p:ph type="title"/>
          </p:nvPr>
        </p:nvSpPr>
        <p:spPr>
          <a:xfrm>
            <a:off x="492370" y="516836"/>
            <a:ext cx="3430420" cy="1175778"/>
          </a:xfrm>
        </p:spPr>
        <p:txBody>
          <a:bodyPr>
            <a:normAutofit/>
          </a:bodyPr>
          <a:lstStyle/>
          <a:p>
            <a:r>
              <a:rPr lang="en-US" sz="3600" b="1" dirty="0">
                <a:solidFill>
                  <a:srgbClr val="FFFFFF"/>
                </a:solidFill>
              </a:rPr>
              <a:t>Practice Guidance</a:t>
            </a:r>
          </a:p>
        </p:txBody>
      </p:sp>
      <p:sp>
        <p:nvSpPr>
          <p:cNvPr id="3" name="Content Placeholder 2">
            <a:extLst>
              <a:ext uri="{FF2B5EF4-FFF2-40B4-BE49-F238E27FC236}">
                <a16:creationId xmlns:a16="http://schemas.microsoft.com/office/drawing/2014/main" id="{407BD117-BA51-4CD1-9800-896F918DAC96}"/>
              </a:ext>
            </a:extLst>
          </p:cNvPr>
          <p:cNvSpPr>
            <a:spLocks noGrp="1"/>
          </p:cNvSpPr>
          <p:nvPr>
            <p:ph idx="1"/>
          </p:nvPr>
        </p:nvSpPr>
        <p:spPr>
          <a:xfrm>
            <a:off x="221673" y="2653800"/>
            <a:ext cx="3765126" cy="3335519"/>
          </a:xfrm>
        </p:spPr>
        <p:txBody>
          <a:bodyPr>
            <a:normAutofit/>
          </a:bodyPr>
          <a:lstStyle/>
          <a:p>
            <a:pPr lvl="1"/>
            <a:r>
              <a:rPr lang="en-US" sz="3200" dirty="0">
                <a:solidFill>
                  <a:srgbClr val="FFFFFF"/>
                </a:solidFill>
              </a:rPr>
              <a:t>Having families present at LITs</a:t>
            </a:r>
          </a:p>
          <a:p>
            <a:pPr lvl="1"/>
            <a:endParaRPr lang="en-US" sz="3200" dirty="0">
              <a:solidFill>
                <a:srgbClr val="FFFFFF"/>
              </a:solidFill>
            </a:endParaRPr>
          </a:p>
          <a:p>
            <a:pPr lvl="1"/>
            <a:r>
              <a:rPr lang="en-US" sz="3200" dirty="0">
                <a:solidFill>
                  <a:srgbClr val="FFFFFF"/>
                </a:solidFill>
              </a:rPr>
              <a:t>LIT Practice Guidance</a:t>
            </a:r>
          </a:p>
          <a:p>
            <a:endParaRPr lang="en-US" sz="1500" dirty="0">
              <a:solidFill>
                <a:srgbClr val="FFFFFF"/>
              </a:solidFill>
            </a:endParaRPr>
          </a:p>
        </p:txBody>
      </p:sp>
      <p:sp>
        <p:nvSpPr>
          <p:cNvPr id="14" name="Rectangle 13">
            <a:extLst>
              <a:ext uri="{FF2B5EF4-FFF2-40B4-BE49-F238E27FC236}">
                <a16:creationId xmlns:a16="http://schemas.microsoft.com/office/drawing/2014/main" id="{650464D7-9DE6-4DE1-865A-27A05DB1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erson sitting on a table&#10;&#10;Description automatically generated">
            <a:extLst>
              <a:ext uri="{FF2B5EF4-FFF2-40B4-BE49-F238E27FC236}">
                <a16:creationId xmlns:a16="http://schemas.microsoft.com/office/drawing/2014/main" id="{EDA96D34-F911-4523-A9D7-8E8ADC93BA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017" y="1160140"/>
            <a:ext cx="6798082" cy="4537719"/>
          </a:xfrm>
          <a:prstGeom prst="rect">
            <a:avLst/>
          </a:prstGeom>
        </p:spPr>
      </p:pic>
    </p:spTree>
    <p:extLst>
      <p:ext uri="{BB962C8B-B14F-4D97-AF65-F5344CB8AC3E}">
        <p14:creationId xmlns:p14="http://schemas.microsoft.com/office/powerpoint/2010/main" val="77437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79774D8-8540-48E4-923D-4F2A21A07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48258C6-81CC-4C42-B916-9D2550D61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59027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177BA1-0D59-4FB4-A399-8AE6C8EA9EE6}"/>
              </a:ext>
            </a:extLst>
          </p:cNvPr>
          <p:cNvSpPr>
            <a:spLocks noGrp="1"/>
          </p:cNvSpPr>
          <p:nvPr>
            <p:ph type="title"/>
          </p:nvPr>
        </p:nvSpPr>
        <p:spPr>
          <a:xfrm>
            <a:off x="492369" y="516835"/>
            <a:ext cx="3735502" cy="2103875"/>
          </a:xfrm>
        </p:spPr>
        <p:txBody>
          <a:bodyPr>
            <a:noAutofit/>
          </a:bodyPr>
          <a:lstStyle/>
          <a:p>
            <a:r>
              <a:rPr lang="en-US" sz="4000" b="1" dirty="0">
                <a:solidFill>
                  <a:srgbClr val="FFFFFF"/>
                </a:solidFill>
              </a:rPr>
              <a:t>System of Care Report </a:t>
            </a:r>
            <a:br>
              <a:rPr lang="en-US" sz="4000" b="1" dirty="0">
                <a:solidFill>
                  <a:srgbClr val="FFFFFF"/>
                </a:solidFill>
              </a:rPr>
            </a:br>
            <a:br>
              <a:rPr lang="en-US" sz="4000" b="1" dirty="0">
                <a:solidFill>
                  <a:srgbClr val="FFFFFF"/>
                </a:solidFill>
              </a:rPr>
            </a:br>
            <a:endParaRPr lang="en-US" sz="4000" b="1" dirty="0">
              <a:solidFill>
                <a:srgbClr val="FFFFFF"/>
              </a:solidFill>
            </a:endParaRPr>
          </a:p>
        </p:txBody>
      </p:sp>
      <p:sp>
        <p:nvSpPr>
          <p:cNvPr id="3" name="Content Placeholder 2">
            <a:extLst>
              <a:ext uri="{FF2B5EF4-FFF2-40B4-BE49-F238E27FC236}">
                <a16:creationId xmlns:a16="http://schemas.microsoft.com/office/drawing/2014/main" id="{8AB262B1-3E03-4605-AF49-69492031A72C}"/>
              </a:ext>
            </a:extLst>
          </p:cNvPr>
          <p:cNvSpPr>
            <a:spLocks noGrp="1"/>
          </p:cNvSpPr>
          <p:nvPr>
            <p:ph idx="1"/>
          </p:nvPr>
        </p:nvSpPr>
        <p:spPr>
          <a:xfrm>
            <a:off x="147782" y="2653800"/>
            <a:ext cx="4080089" cy="3335519"/>
          </a:xfrm>
        </p:spPr>
        <p:txBody>
          <a:bodyPr>
            <a:normAutofit fontScale="85000" lnSpcReduction="20000"/>
          </a:bodyPr>
          <a:lstStyle/>
          <a:p>
            <a:pPr marL="457200" indent="-457200">
              <a:buClr>
                <a:schemeClr val="bg1"/>
              </a:buClr>
              <a:buFont typeface="+mj-lt"/>
              <a:buAutoNum type="arabicPeriod"/>
            </a:pPr>
            <a:r>
              <a:rPr lang="en-US" sz="2400" dirty="0">
                <a:solidFill>
                  <a:srgbClr val="FFFFFF"/>
                </a:solidFill>
              </a:rPr>
              <a:t>Where do I find it? </a:t>
            </a:r>
            <a:r>
              <a:rPr lang="en-US" sz="2400" dirty="0">
                <a:solidFill>
                  <a:schemeClr val="accent2"/>
                </a:solidFill>
                <a:hlinkClick r:id="rId2">
                  <a:extLst>
                    <a:ext uri="{A12FA001-AC4F-418D-AE19-62706E023703}">
                      <ahyp:hlinkClr xmlns:ahyp="http://schemas.microsoft.com/office/drawing/2018/hyperlinkcolor" val="tx"/>
                    </a:ext>
                  </a:extLst>
                </a:hlinkClick>
              </a:rPr>
              <a:t>https://ifs.vermont.gov/docs/sit</a:t>
            </a:r>
            <a:endParaRPr lang="en-US" sz="2400" dirty="0">
              <a:solidFill>
                <a:schemeClr val="accent2"/>
              </a:solidFill>
            </a:endParaRPr>
          </a:p>
          <a:p>
            <a:pPr marL="457200" indent="-457200">
              <a:buClr>
                <a:schemeClr val="bg1"/>
              </a:buClr>
              <a:buFont typeface="+mj-lt"/>
              <a:buAutoNum type="arabicPeriod"/>
            </a:pPr>
            <a:endParaRPr lang="en-US" sz="2400" dirty="0">
              <a:solidFill>
                <a:schemeClr val="accent2"/>
              </a:solidFill>
            </a:endParaRPr>
          </a:p>
          <a:p>
            <a:pPr marL="457200" indent="-457200">
              <a:buClr>
                <a:schemeClr val="bg1"/>
              </a:buClr>
              <a:buFont typeface="+mj-lt"/>
              <a:buAutoNum type="arabicPeriod"/>
            </a:pPr>
            <a:r>
              <a:rPr lang="en-US" sz="2400" dirty="0">
                <a:solidFill>
                  <a:srgbClr val="FFFFFF"/>
                </a:solidFill>
              </a:rPr>
              <a:t>What is it?</a:t>
            </a:r>
          </a:p>
          <a:p>
            <a:pPr marL="457200" indent="-457200">
              <a:buClr>
                <a:schemeClr val="bg1"/>
              </a:buClr>
              <a:buFont typeface="+mj-lt"/>
              <a:buAutoNum type="arabicPeriod"/>
            </a:pPr>
            <a:endParaRPr lang="en-US" sz="2400" dirty="0">
              <a:solidFill>
                <a:srgbClr val="FFFFFF"/>
              </a:solidFill>
            </a:endParaRPr>
          </a:p>
          <a:p>
            <a:pPr marL="457200" indent="-457200">
              <a:buClr>
                <a:schemeClr val="bg1"/>
              </a:buClr>
              <a:buFont typeface="+mj-lt"/>
              <a:buAutoNum type="arabicPeriod"/>
            </a:pPr>
            <a:r>
              <a:rPr lang="en-US" sz="2400" dirty="0">
                <a:solidFill>
                  <a:srgbClr val="FFFFFF"/>
                </a:solidFill>
              </a:rPr>
              <a:t>What’s in it?</a:t>
            </a:r>
          </a:p>
          <a:p>
            <a:pPr marL="457200" indent="-457200">
              <a:buClr>
                <a:schemeClr val="bg1"/>
              </a:buClr>
              <a:buFont typeface="+mj-lt"/>
              <a:buAutoNum type="arabicPeriod"/>
            </a:pPr>
            <a:endParaRPr lang="en-US" sz="2400" dirty="0">
              <a:solidFill>
                <a:srgbClr val="FFFFFF"/>
              </a:solidFill>
            </a:endParaRPr>
          </a:p>
          <a:p>
            <a:pPr marL="457200" indent="-457200">
              <a:buClr>
                <a:schemeClr val="bg1"/>
              </a:buClr>
              <a:buFont typeface="+mj-lt"/>
              <a:buAutoNum type="arabicPeriod"/>
            </a:pPr>
            <a:r>
              <a:rPr lang="en-US" sz="2400" dirty="0">
                <a:solidFill>
                  <a:schemeClr val="accent2"/>
                </a:solidFill>
              </a:rPr>
              <a:t>Bonus question: Where can you find the pictures on this slide?</a:t>
            </a:r>
          </a:p>
          <a:p>
            <a:endParaRPr lang="en-US" sz="2400" dirty="0">
              <a:solidFill>
                <a:srgbClr val="FFFFFF"/>
              </a:solidFill>
            </a:endParaRPr>
          </a:p>
        </p:txBody>
      </p:sp>
      <p:sp>
        <p:nvSpPr>
          <p:cNvPr id="20" name="Rectangle 13">
            <a:extLst>
              <a:ext uri="{FF2B5EF4-FFF2-40B4-BE49-F238E27FC236}">
                <a16:creationId xmlns:a16="http://schemas.microsoft.com/office/drawing/2014/main" id="{29C049BC-66AD-454E-982D-C9EBB75C8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679"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6" descr="A close up of a person sitting on a wooden bench&#10;&#10;Description automatically generated">
            <a:extLst>
              <a:ext uri="{FF2B5EF4-FFF2-40B4-BE49-F238E27FC236}">
                <a16:creationId xmlns:a16="http://schemas.microsoft.com/office/drawing/2014/main" id="{05B440A8-64E6-47BC-8CDD-718CDE20A8AA}"/>
              </a:ext>
            </a:extLst>
          </p:cNvPr>
          <p:cNvPicPr/>
          <p:nvPr/>
        </p:nvPicPr>
        <p:blipFill rotWithShape="1">
          <a:blip r:embed="rId3" cstate="print">
            <a:extLst>
              <a:ext uri="{28A0092B-C50C-407E-A947-70E740481C1C}">
                <a14:useLocalDpi xmlns:a14="http://schemas.microsoft.com/office/drawing/2010/main" val="0"/>
              </a:ext>
            </a:extLst>
          </a:blip>
          <a:srcRect l="17102" r="11485" b="-2"/>
          <a:stretch/>
        </p:blipFill>
        <p:spPr>
          <a:xfrm>
            <a:off x="4812161" y="-2655"/>
            <a:ext cx="3606643" cy="3358597"/>
          </a:xfrm>
          <a:prstGeom prst="rect">
            <a:avLst/>
          </a:prstGeom>
        </p:spPr>
      </p:pic>
      <p:sp>
        <p:nvSpPr>
          <p:cNvPr id="21" name="Rectangle 15">
            <a:extLst>
              <a:ext uri="{FF2B5EF4-FFF2-40B4-BE49-F238E27FC236}">
                <a16:creationId xmlns:a16="http://schemas.microsoft.com/office/drawing/2014/main" id="{568E67DF-B8FC-4079-84A6-0A3BA25B8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6279" y="0"/>
            <a:ext cx="3610035" cy="3355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11" descr="A picture containing sky, grass, outdoor, person&#10;&#10;Description automatically generated">
            <a:extLst>
              <a:ext uri="{FF2B5EF4-FFF2-40B4-BE49-F238E27FC236}">
                <a16:creationId xmlns:a16="http://schemas.microsoft.com/office/drawing/2014/main" id="{CCE1EDC9-60B0-490F-AA00-9FC141F2DAC8}"/>
              </a:ext>
            </a:extLst>
          </p:cNvPr>
          <p:cNvPicPr/>
          <p:nvPr/>
        </p:nvPicPr>
        <p:blipFill rotWithShape="1">
          <a:blip r:embed="rId4" cstate="print">
            <a:extLst>
              <a:ext uri="{28A0092B-C50C-407E-A947-70E740481C1C}">
                <a14:useLocalDpi xmlns:a14="http://schemas.microsoft.com/office/drawing/2010/main" val="0"/>
              </a:ext>
            </a:extLst>
          </a:blip>
          <a:srcRect t="36005" r="2" b="2"/>
          <a:stretch/>
        </p:blipFill>
        <p:spPr>
          <a:xfrm>
            <a:off x="4812160" y="3504904"/>
            <a:ext cx="7379840" cy="3353096"/>
          </a:xfrm>
          <a:prstGeom prst="rect">
            <a:avLst/>
          </a:prstGeom>
        </p:spPr>
      </p:pic>
    </p:spTree>
    <p:extLst>
      <p:ext uri="{BB962C8B-B14F-4D97-AF65-F5344CB8AC3E}">
        <p14:creationId xmlns:p14="http://schemas.microsoft.com/office/powerpoint/2010/main" val="21000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B973E-9A9E-4322-A11F-180DCE7E2E68}"/>
              </a:ext>
            </a:extLst>
          </p:cNvPr>
          <p:cNvSpPr>
            <a:spLocks noGrp="1"/>
          </p:cNvSpPr>
          <p:nvPr>
            <p:ph type="title"/>
          </p:nvPr>
        </p:nvSpPr>
        <p:spPr>
          <a:xfrm>
            <a:off x="6337794" y="568947"/>
            <a:ext cx="5127171" cy="1450757"/>
          </a:xfrm>
        </p:spPr>
        <p:txBody>
          <a:bodyPr>
            <a:normAutofit/>
          </a:bodyPr>
          <a:lstStyle/>
          <a:p>
            <a:r>
              <a:rPr lang="en-US" b="1" dirty="0"/>
              <a:t>Quarterly Residential Data</a:t>
            </a:r>
          </a:p>
        </p:txBody>
      </p:sp>
      <p:pic>
        <p:nvPicPr>
          <p:cNvPr id="21" name="irc_mi" descr="Related image">
            <a:hlinkClick r:id="rId2" tgtFrame="&quot;_blank&quot;"/>
            <a:extLst>
              <a:ext uri="{FF2B5EF4-FFF2-40B4-BE49-F238E27FC236}">
                <a16:creationId xmlns:a16="http://schemas.microsoft.com/office/drawing/2014/main" id="{F7F5B11D-EADD-4716-B878-9C2D0B2C5691}"/>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222967" y="736652"/>
            <a:ext cx="3245317" cy="1949733"/>
          </a:xfrm>
          <a:prstGeom prst="rect">
            <a:avLst/>
          </a:prstGeom>
          <a:noFill/>
        </p:spPr>
      </p:pic>
      <p:cxnSp>
        <p:nvCxnSpPr>
          <p:cNvPr id="22" name="Straight Connector 13">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15">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7">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488BF4BB-8B91-499F-832B-2200D149FFDC}"/>
              </a:ext>
            </a:extLst>
          </p:cNvPr>
          <p:cNvSpPr/>
          <p:nvPr/>
        </p:nvSpPr>
        <p:spPr>
          <a:xfrm>
            <a:off x="212436" y="2837871"/>
            <a:ext cx="5458691" cy="3193474"/>
          </a:xfrm>
          <a:prstGeom prst="rect">
            <a:avLst/>
          </a:prstGeom>
          <a:solidFill>
            <a:srgbClr val="B9795F"/>
          </a:solidFill>
          <a:ln w="25400" cap="flat" cmpd="sng" algn="ctr">
            <a:noFill/>
            <a:prstDash val="solid"/>
          </a:ln>
          <a:effectLst/>
        </p:spPr>
        <p:txBody>
          <a:bodyPr rot="0" spcFirstLastPara="0" vert="horz" wrap="square" lIns="91440" tIns="182880" rIns="109728" bIns="22860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100" i="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“Every kid needs a family. This, we know. We know it when we look at our own children and think about our dreams for them. We know it in our hearts, in our bones and from our own stories. Whether </a:t>
            </a:r>
            <a:r>
              <a:rPr lang="en-US" sz="11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t>
            </a:r>
            <a:r>
              <a:rPr lang="en-US" sz="1100" i="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family</a:t>
            </a:r>
            <a:r>
              <a:rPr lang="en-US" sz="11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t>
            </a:r>
            <a:r>
              <a:rPr lang="en-US" sz="1100" i="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means a mother and father, a single parent, a beloved aunt or uncle, a grandparent or a caring foster or adoptive family, this bond gives meaning to our successes, cushions our hardships and allows us to be most ourselves. A family loves us at our worst and summons our best when nothing else will. A family provides a compass from birth to death. It is the definition of home.</a:t>
            </a:r>
            <a:endParaRPr lang="en-US" sz="11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11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100" i="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We know that children do best in families.  While some children grow up to succeed without a family, we would never willingly choose such a path for our own kids. Yet too many children are not living in families during the most critical years of their physical, emotional, psychological and social development and the most vulnerable moments of their lives.</a:t>
            </a:r>
            <a:r>
              <a:rPr lang="en-US" sz="1100" b="1"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1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100" b="1"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Policy Report: Every Kid Needs a Family by Annie E. Casey, May 2015</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a:lnSpc>
                <a:spcPct val="115000"/>
              </a:lnSpc>
              <a:spcBef>
                <a:spcPts val="500"/>
              </a:spcBef>
              <a:spcAft>
                <a:spcPts val="1000"/>
              </a:spcAft>
            </a:pPr>
            <a:r>
              <a:rPr lang="en-US" sz="1000"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1000" dirty="0">
              <a:effectLst/>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F0EFE360-0B1E-4C2C-BFB9-09CC6D33967B}"/>
              </a:ext>
            </a:extLst>
          </p:cNvPr>
          <p:cNvGrpSpPr>
            <a:grpSpLocks/>
          </p:cNvGrpSpPr>
          <p:nvPr/>
        </p:nvGrpSpPr>
        <p:grpSpPr bwMode="auto">
          <a:xfrm>
            <a:off x="6950071" y="3297207"/>
            <a:ext cx="4514894" cy="2579909"/>
            <a:chOff x="1066751" y="1077252"/>
            <a:chExt cx="34969" cy="19879"/>
          </a:xfrm>
        </p:grpSpPr>
        <p:pic>
          <p:nvPicPr>
            <p:cNvPr id="32" name="Picture 31" descr="State-wide Residential Bed Days">
              <a:extLst>
                <a:ext uri="{FF2B5EF4-FFF2-40B4-BE49-F238E27FC236}">
                  <a16:creationId xmlns:a16="http://schemas.microsoft.com/office/drawing/2014/main" id="{EAC0E410-B87D-47A0-892E-AAEB379681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160" b="11467"/>
            <a:stretch>
              <a:fillRect/>
            </a:stretch>
          </p:blipFill>
          <p:spPr bwMode="auto">
            <a:xfrm>
              <a:off x="1066751" y="1077252"/>
              <a:ext cx="34969" cy="1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grpSp>
          <p:nvGrpSpPr>
            <p:cNvPr id="33" name="Group 32">
              <a:extLst>
                <a:ext uri="{FF2B5EF4-FFF2-40B4-BE49-F238E27FC236}">
                  <a16:creationId xmlns:a16="http://schemas.microsoft.com/office/drawing/2014/main" id="{C01ED304-35EA-4C20-94E1-838F5CFB1501}"/>
                </a:ext>
              </a:extLst>
            </p:cNvPr>
            <p:cNvGrpSpPr>
              <a:grpSpLocks/>
            </p:cNvGrpSpPr>
            <p:nvPr/>
          </p:nvGrpSpPr>
          <p:grpSpPr bwMode="auto">
            <a:xfrm>
              <a:off x="1074461" y="1082268"/>
              <a:ext cx="24213" cy="720"/>
              <a:chOff x="1074461" y="1082268"/>
              <a:chExt cx="24213" cy="720"/>
            </a:xfrm>
          </p:grpSpPr>
          <p:cxnSp>
            <p:nvCxnSpPr>
              <p:cNvPr id="34" name="AutoShape 19">
                <a:extLst>
                  <a:ext uri="{FF2B5EF4-FFF2-40B4-BE49-F238E27FC236}">
                    <a16:creationId xmlns:a16="http://schemas.microsoft.com/office/drawing/2014/main" id="{E3C62906-9C73-425C-8CDC-69EA7D9DE6C1}"/>
                  </a:ext>
                </a:extLst>
              </p:cNvPr>
              <p:cNvCxnSpPr>
                <a:cxnSpLocks noChangeShapeType="1"/>
              </p:cNvCxnSpPr>
              <p:nvPr/>
            </p:nvCxnSpPr>
            <p:spPr bwMode="auto">
              <a:xfrm flipV="1">
                <a:off x="1074461" y="1082304"/>
                <a:ext cx="2180" cy="0"/>
              </a:xfrm>
              <a:prstGeom prst="straightConnector1">
                <a:avLst/>
              </a:prstGeom>
              <a:noFill/>
              <a:ln w="15875">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35" name="AutoShape 20">
                <a:extLst>
                  <a:ext uri="{FF2B5EF4-FFF2-40B4-BE49-F238E27FC236}">
                    <a16:creationId xmlns:a16="http://schemas.microsoft.com/office/drawing/2014/main" id="{2133E643-CA38-40DF-B528-24365A78706C}"/>
                  </a:ext>
                </a:extLst>
              </p:cNvPr>
              <p:cNvCxnSpPr>
                <a:cxnSpLocks noChangeShapeType="1"/>
              </p:cNvCxnSpPr>
              <p:nvPr/>
            </p:nvCxnSpPr>
            <p:spPr bwMode="auto">
              <a:xfrm flipV="1">
                <a:off x="1079960" y="1082268"/>
                <a:ext cx="2148" cy="7"/>
              </a:xfrm>
              <a:prstGeom prst="straightConnector1">
                <a:avLst/>
              </a:prstGeom>
              <a:noFill/>
              <a:ln w="9525">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36" name="AutoShape 21">
                <a:extLst>
                  <a:ext uri="{FF2B5EF4-FFF2-40B4-BE49-F238E27FC236}">
                    <a16:creationId xmlns:a16="http://schemas.microsoft.com/office/drawing/2014/main" id="{E176CD30-7D2C-4BD2-9BEE-86DA53EC440F}"/>
                  </a:ext>
                </a:extLst>
              </p:cNvPr>
              <p:cNvCxnSpPr>
                <a:cxnSpLocks noChangeShapeType="1"/>
              </p:cNvCxnSpPr>
              <p:nvPr/>
            </p:nvCxnSpPr>
            <p:spPr bwMode="auto">
              <a:xfrm>
                <a:off x="1085432" y="1082692"/>
                <a:ext cx="2241" cy="0"/>
              </a:xfrm>
              <a:prstGeom prst="straightConnector1">
                <a:avLst/>
              </a:prstGeom>
              <a:noFill/>
              <a:ln w="1905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37" name="AutoShape 22">
                <a:extLst>
                  <a:ext uri="{FF2B5EF4-FFF2-40B4-BE49-F238E27FC236}">
                    <a16:creationId xmlns:a16="http://schemas.microsoft.com/office/drawing/2014/main" id="{90ADFD66-D480-4BE0-9A4B-5F09575A294C}"/>
                  </a:ext>
                </a:extLst>
              </p:cNvPr>
              <p:cNvCxnSpPr>
                <a:cxnSpLocks noChangeShapeType="1"/>
              </p:cNvCxnSpPr>
              <p:nvPr/>
            </p:nvCxnSpPr>
            <p:spPr bwMode="auto">
              <a:xfrm>
                <a:off x="1090983" y="1082492"/>
                <a:ext cx="2210" cy="30"/>
              </a:xfrm>
              <a:prstGeom prst="straightConnector1">
                <a:avLst/>
              </a:prstGeom>
              <a:noFill/>
              <a:ln w="1905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38" name="AutoShape 23">
                <a:extLst>
                  <a:ext uri="{FF2B5EF4-FFF2-40B4-BE49-F238E27FC236}">
                    <a16:creationId xmlns:a16="http://schemas.microsoft.com/office/drawing/2014/main" id="{B2B1DD11-A92C-4502-9E66-1EA23BD8587D}"/>
                  </a:ext>
                </a:extLst>
              </p:cNvPr>
              <p:cNvCxnSpPr>
                <a:cxnSpLocks noChangeShapeType="1"/>
              </p:cNvCxnSpPr>
              <p:nvPr/>
            </p:nvCxnSpPr>
            <p:spPr bwMode="auto">
              <a:xfrm flipV="1">
                <a:off x="1096494" y="1082958"/>
                <a:ext cx="2180" cy="30"/>
              </a:xfrm>
              <a:prstGeom prst="straightConnector1">
                <a:avLst/>
              </a:prstGeom>
              <a:noFill/>
              <a:ln w="9525">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grpSp>
      </p:grpSp>
      <p:sp>
        <p:nvSpPr>
          <p:cNvPr id="39" name="Text Box 24">
            <a:extLst>
              <a:ext uri="{FF2B5EF4-FFF2-40B4-BE49-F238E27FC236}">
                <a16:creationId xmlns:a16="http://schemas.microsoft.com/office/drawing/2014/main" id="{D0AF48DC-1268-40BE-9796-0F776576EEA0}"/>
              </a:ext>
            </a:extLst>
          </p:cNvPr>
          <p:cNvSpPr txBox="1">
            <a:spLocks noChangeArrowheads="1"/>
          </p:cNvSpPr>
          <p:nvPr/>
        </p:nvSpPr>
        <p:spPr bwMode="auto">
          <a:xfrm>
            <a:off x="7117080" y="2543389"/>
            <a:ext cx="4043412" cy="6098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algn="ctr">
              <a:lnSpc>
                <a:spcPct val="103000"/>
              </a:lnSpc>
              <a:spcBef>
                <a:spcPts val="500"/>
              </a:spcBef>
              <a:spcAft>
                <a:spcPts val="1000"/>
              </a:spcAft>
            </a:pP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Total Residential Bed Days by Department </a:t>
            </a:r>
            <a:b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br>
            <a:r>
              <a:rPr lang="en-US" sz="1400" dirty="0">
                <a:effectLst/>
                <a:latin typeface="Gill Sans MT" panose="020B0502020104020203" pitchFamily="34" charset="0"/>
                <a:ea typeface="Times New Roman" panose="02020603050405020304" pitchFamily="18" charset="0"/>
                <a:cs typeface="Times New Roman" panose="02020603050405020304" pitchFamily="18" charset="0"/>
              </a:rPr>
              <a:t>per Fiscal Year Through FY19Q3</a:t>
            </a:r>
            <a:endParaRPr lang="en-US" sz="14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57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37">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4" name="Rectangle 39">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883AEC-FE98-4DA4-B9A5-18D1F73BD3DA}"/>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b="1">
                <a:solidFill>
                  <a:srgbClr val="FFFFFF"/>
                </a:solidFill>
              </a:rPr>
              <a:t>What’s happening with Mobile Response?</a:t>
            </a:r>
          </a:p>
        </p:txBody>
      </p:sp>
      <p:sp>
        <p:nvSpPr>
          <p:cNvPr id="17" name="Title 1">
            <a:extLst>
              <a:ext uri="{FF2B5EF4-FFF2-40B4-BE49-F238E27FC236}">
                <a16:creationId xmlns:a16="http://schemas.microsoft.com/office/drawing/2014/main" id="{ADB3CBA5-1A4F-4247-878F-2710C6CC2AB3}"/>
              </a:ext>
            </a:extLst>
          </p:cNvPr>
          <p:cNvSpPr txBox="1">
            <a:spLocks/>
          </p:cNvSpPr>
          <p:nvPr/>
        </p:nvSpPr>
        <p:spPr>
          <a:xfrm>
            <a:off x="492371" y="3550920"/>
            <a:ext cx="3084844" cy="2438399"/>
          </a:xfrm>
          <a:prstGeom prst="rect">
            <a:avLst/>
          </a:prstGeom>
        </p:spPr>
        <p:txBody>
          <a:bodyPr vert="horz" lIns="0" tIns="45720" rIns="0" bIns="45720" rtlCol="0">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spcAft>
                <a:spcPts val="600"/>
              </a:spcAft>
              <a:buClr>
                <a:schemeClr val="accent1"/>
              </a:buClr>
              <a:buFont typeface="Calibri" panose="020F0502020204030204" pitchFamily="34" charset="0"/>
            </a:pPr>
            <a:r>
              <a:rPr lang="en-US" sz="2000" i="1" dirty="0">
                <a:solidFill>
                  <a:srgbClr val="FFFFFF"/>
                </a:solidFill>
                <a:latin typeface="+mn-lt"/>
              </a:rPr>
              <a:t>Better outcomes in both cost and quality of care are achievable through community-based initiatives that redefine the meaning of “crisis” and address and stabilize behaviors prior to escalation to the level of requiring inpatient care.</a:t>
            </a:r>
            <a:br>
              <a:rPr lang="en-US" sz="1800" dirty="0">
                <a:solidFill>
                  <a:srgbClr val="FFFFFF"/>
                </a:solidFill>
                <a:latin typeface="+mn-lt"/>
              </a:rPr>
            </a:br>
            <a:r>
              <a:rPr lang="en-US" sz="1800" dirty="0">
                <a:solidFill>
                  <a:srgbClr val="FFFFFF"/>
                </a:solidFill>
                <a:latin typeface="+mn-lt"/>
              </a:rPr>
              <a:t> </a:t>
            </a:r>
            <a:br>
              <a:rPr lang="en-US" sz="1800" dirty="0">
                <a:solidFill>
                  <a:srgbClr val="FFFFFF"/>
                </a:solidFill>
                <a:latin typeface="+mn-lt"/>
              </a:rPr>
            </a:br>
            <a:r>
              <a:rPr lang="en-US" sz="1800" dirty="0">
                <a:solidFill>
                  <a:srgbClr val="FFFFFF"/>
                </a:solidFill>
                <a:latin typeface="+mn-lt"/>
              </a:rPr>
              <a:t>~SAMHSA</a:t>
            </a:r>
            <a:br>
              <a:rPr lang="en-US" sz="1800" cap="all" spc="-100" dirty="0">
                <a:solidFill>
                  <a:srgbClr val="FFFFFF"/>
                </a:solidFill>
                <a:latin typeface="+mn-lt"/>
              </a:rPr>
            </a:br>
            <a:endParaRPr lang="en-US" sz="1800" cap="all" spc="-100" dirty="0">
              <a:solidFill>
                <a:srgbClr val="FFFFFF"/>
              </a:solidFill>
              <a:latin typeface="+mn-lt"/>
            </a:endParaRPr>
          </a:p>
        </p:txBody>
      </p:sp>
      <p:pic>
        <p:nvPicPr>
          <p:cNvPr id="11" name="Content Placeholder 3" descr="A close up of a sunset&#10;&#10;Description automatically generated">
            <a:extLst>
              <a:ext uri="{FF2B5EF4-FFF2-40B4-BE49-F238E27FC236}">
                <a16:creationId xmlns:a16="http://schemas.microsoft.com/office/drawing/2014/main" id="{C809B14F-9A5E-403F-9BB0-32EB1DA1D17A}"/>
              </a:ext>
            </a:extLst>
          </p:cNvPr>
          <p:cNvPicPr>
            <a:picLocks noChangeAspect="1"/>
          </p:cNvPicPr>
          <p:nvPr/>
        </p:nvPicPr>
        <p:blipFill rotWithShape="1">
          <a:blip r:embed="rId2"/>
          <a:srcRect l="7154" r="14194"/>
          <a:stretch/>
        </p:blipFill>
        <p:spPr>
          <a:xfrm>
            <a:off x="4075043" y="10"/>
            <a:ext cx="8111272" cy="6857990"/>
          </a:xfrm>
          <a:prstGeom prst="rect">
            <a:avLst/>
          </a:prstGeom>
        </p:spPr>
      </p:pic>
      <p:sp>
        <p:nvSpPr>
          <p:cNvPr id="42" name="Rectangle 41">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029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C8E9CDB-D43B-406A-A383-9ACA480BA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DD823B20-0606-416E-AE05-9A050003D961}"/>
              </a:ext>
            </a:extLst>
          </p:cNvPr>
          <p:cNvPicPr>
            <a:picLocks noGrp="1" noChangeAspect="1"/>
          </p:cNvPicPr>
          <p:nvPr>
            <p:ph idx="1"/>
          </p:nvPr>
        </p:nvPicPr>
        <p:blipFill rotWithShape="1">
          <a:blip r:embed="rId2"/>
          <a:srcRect l="62138" t="10447" r="16643" b="2983"/>
          <a:stretch/>
        </p:blipFill>
        <p:spPr>
          <a:xfrm>
            <a:off x="2467529" y="316181"/>
            <a:ext cx="2621849" cy="6016897"/>
          </a:xfrm>
          <a:prstGeom prst="rect">
            <a:avLst/>
          </a:prstGeom>
        </p:spPr>
      </p:pic>
      <p:sp>
        <p:nvSpPr>
          <p:cNvPr id="17" name="Rectangle 16">
            <a:extLst>
              <a:ext uri="{FF2B5EF4-FFF2-40B4-BE49-F238E27FC236}">
                <a16:creationId xmlns:a16="http://schemas.microsoft.com/office/drawing/2014/main" id="{93C8016D-8063-469F-8F60-CDDA584AB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34DB5F-4EA5-4327-BEFA-9D457158950C}"/>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b="1" dirty="0">
                <a:solidFill>
                  <a:srgbClr val="FFFFFF"/>
                </a:solidFill>
              </a:rPr>
              <a:t>A new resource for caregivers</a:t>
            </a:r>
          </a:p>
        </p:txBody>
      </p:sp>
      <p:sp>
        <p:nvSpPr>
          <p:cNvPr id="19" name="Rectangle 18">
            <a:extLst>
              <a:ext uri="{FF2B5EF4-FFF2-40B4-BE49-F238E27FC236}">
                <a16:creationId xmlns:a16="http://schemas.microsoft.com/office/drawing/2014/main" id="{ABFEE421-0374-4B8E-A6B8-6A1718AF4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331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Placeholder 9" descr="A picture containing wall, indoor, floor&#10;&#10;Description automatically generated">
            <a:extLst>
              <a:ext uri="{FF2B5EF4-FFF2-40B4-BE49-F238E27FC236}">
                <a16:creationId xmlns:a16="http://schemas.microsoft.com/office/drawing/2014/main" id="{E27F2709-52E3-4FD8-886E-41E20D5F0C6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6183" b="3421"/>
          <a:stretch/>
        </p:blipFill>
        <p:spPr>
          <a:xfrm>
            <a:off x="-32" y="10"/>
            <a:ext cx="12192031" cy="4915066"/>
          </a:xfrm>
          <a:prstGeom prst="rect">
            <a:avLst/>
          </a:prstGeom>
        </p:spPr>
      </p:pic>
      <p:sp>
        <p:nvSpPr>
          <p:cNvPr id="40" name="Rectangle 39">
            <a:extLst>
              <a:ext uri="{FF2B5EF4-FFF2-40B4-BE49-F238E27FC236}">
                <a16:creationId xmlns:a16="http://schemas.microsoft.com/office/drawing/2014/main" id="{641B99F2-7904-4E8D-871E-2889D858E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C9B5C8-DCB5-4C50-93DD-4F3B9D2BC54F}"/>
              </a:ext>
            </a:extLst>
          </p:cNvPr>
          <p:cNvSpPr>
            <a:spLocks noGrp="1"/>
          </p:cNvSpPr>
          <p:nvPr>
            <p:ph type="title"/>
          </p:nvPr>
        </p:nvSpPr>
        <p:spPr>
          <a:xfrm>
            <a:off x="1024778" y="5351161"/>
            <a:ext cx="10058400" cy="822960"/>
          </a:xfrm>
        </p:spPr>
        <p:txBody>
          <a:bodyPr vert="horz" lIns="91440" tIns="45720" rIns="91440" bIns="45720" rtlCol="0" anchor="b">
            <a:normAutofit/>
          </a:bodyPr>
          <a:lstStyle/>
          <a:p>
            <a:r>
              <a:rPr lang="en-US" sz="4400" b="1" dirty="0"/>
              <a:t>BREAK TIME</a:t>
            </a:r>
          </a:p>
        </p:txBody>
      </p:sp>
      <p:sp>
        <p:nvSpPr>
          <p:cNvPr id="42" name="Rectangle 41">
            <a:extLst>
              <a:ext uri="{FF2B5EF4-FFF2-40B4-BE49-F238E27FC236}">
                <a16:creationId xmlns:a16="http://schemas.microsoft.com/office/drawing/2014/main" id="{65B8B851-9639-4B29-9E80-42FDE755E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13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F20C-619C-4D62-AF08-A9481A81685E}"/>
              </a:ext>
            </a:extLst>
          </p:cNvPr>
          <p:cNvSpPr>
            <a:spLocks noGrp="1"/>
          </p:cNvSpPr>
          <p:nvPr>
            <p:ph type="title"/>
          </p:nvPr>
        </p:nvSpPr>
        <p:spPr>
          <a:xfrm>
            <a:off x="157018" y="286604"/>
            <a:ext cx="11637818" cy="895652"/>
          </a:xfrm>
        </p:spPr>
        <p:txBody>
          <a:bodyPr>
            <a:normAutofit/>
          </a:bodyPr>
          <a:lstStyle/>
          <a:p>
            <a:r>
              <a:rPr lang="en-US" sz="3600" b="1" dirty="0"/>
              <a:t>LIT in Action: A </a:t>
            </a:r>
            <a:r>
              <a:rPr lang="en-US" sz="3600" b="1" i="1" dirty="0"/>
              <a:t>Family-Centered Local Interagency Team Meeting</a:t>
            </a:r>
            <a:endParaRPr lang="en-US" sz="3600" dirty="0"/>
          </a:p>
        </p:txBody>
      </p:sp>
      <p:sp>
        <p:nvSpPr>
          <p:cNvPr id="3" name="Content Placeholder 2">
            <a:extLst>
              <a:ext uri="{FF2B5EF4-FFF2-40B4-BE49-F238E27FC236}">
                <a16:creationId xmlns:a16="http://schemas.microsoft.com/office/drawing/2014/main" id="{53A14BCC-CE1D-4E1A-ACB7-A0CB9639BD81}"/>
              </a:ext>
            </a:extLst>
          </p:cNvPr>
          <p:cNvSpPr>
            <a:spLocks noGrp="1"/>
          </p:cNvSpPr>
          <p:nvPr>
            <p:ph idx="1"/>
          </p:nvPr>
        </p:nvSpPr>
        <p:spPr>
          <a:xfrm>
            <a:off x="350982" y="1376219"/>
            <a:ext cx="10804698" cy="4802908"/>
          </a:xfrm>
        </p:spPr>
        <p:txBody>
          <a:bodyPr>
            <a:normAutofit fontScale="62500" lnSpcReduction="20000"/>
          </a:bodyPr>
          <a:lstStyle/>
          <a:p>
            <a:pPr algn="ctr"/>
            <a:r>
              <a:rPr lang="en-US" sz="2600" b="1" dirty="0">
                <a:solidFill>
                  <a:schemeClr val="accent1"/>
                </a:solidFill>
                <a:latin typeface="Georgia" panose="02040502050405020303" pitchFamily="18" charset="0"/>
              </a:rPr>
              <a:t>Thanks to our brave STARS!</a:t>
            </a:r>
          </a:p>
          <a:p>
            <a:pPr algn="ctr"/>
            <a:endParaRPr lang="en-US" sz="2600" b="1" dirty="0">
              <a:solidFill>
                <a:schemeClr val="accent1"/>
              </a:solidFill>
              <a:latin typeface="Georgia" panose="02040502050405020303" pitchFamily="18" charset="0"/>
            </a:endParaRPr>
          </a:p>
          <a:p>
            <a:pPr>
              <a:buClrTx/>
              <a:buFont typeface="Wingdings" panose="05000000000000000000" pitchFamily="2" charset="2"/>
              <a:buChar char=""/>
            </a:pPr>
            <a:r>
              <a:rPr lang="en-US" dirty="0"/>
              <a:t>Cindy Tabor: Susan, Parent of Tyler</a:t>
            </a:r>
          </a:p>
          <a:p>
            <a:pPr>
              <a:buClrTx/>
              <a:buFont typeface="Wingdings" panose="05000000000000000000" pitchFamily="2" charset="2"/>
              <a:buChar char=""/>
            </a:pPr>
            <a:r>
              <a:rPr lang="en-US" dirty="0"/>
              <a:t>Amy Lincoln Moore: Amy, LIT Parent representative</a:t>
            </a:r>
          </a:p>
          <a:p>
            <a:pPr>
              <a:buClrTx/>
              <a:buFont typeface="Wingdings" panose="05000000000000000000" pitchFamily="2" charset="2"/>
              <a:buChar char=""/>
            </a:pPr>
            <a:r>
              <a:rPr lang="en-US" dirty="0"/>
              <a:t>Erika Rojas: Erika, LIT Coordinator</a:t>
            </a:r>
          </a:p>
          <a:p>
            <a:pPr>
              <a:buClrTx/>
              <a:buFont typeface="Wingdings" panose="05000000000000000000" pitchFamily="2" charset="2"/>
              <a:buChar char=""/>
            </a:pPr>
            <a:r>
              <a:rPr lang="en-US"/>
              <a:t>Amy Roth: </a:t>
            </a:r>
            <a:r>
              <a:rPr lang="en-US" dirty="0"/>
              <a:t>Deborah, Designated Agency, DS LIT representative</a:t>
            </a:r>
          </a:p>
          <a:p>
            <a:pPr>
              <a:buClrTx/>
              <a:buFont typeface="Wingdings" panose="05000000000000000000" pitchFamily="2" charset="2"/>
              <a:buChar char=""/>
            </a:pPr>
            <a:r>
              <a:rPr lang="en-US" dirty="0"/>
              <a:t>Suzanne Legare Belcher: Suzanne, AHS Field Director</a:t>
            </a:r>
          </a:p>
          <a:p>
            <a:pPr>
              <a:buClrTx/>
              <a:buFont typeface="Wingdings" panose="05000000000000000000" pitchFamily="2" charset="2"/>
              <a:buChar char=""/>
            </a:pPr>
            <a:r>
              <a:rPr lang="en-US" dirty="0"/>
              <a:t>Marc Carr: Marc, FSD Director</a:t>
            </a:r>
          </a:p>
          <a:p>
            <a:pPr>
              <a:buClrTx/>
              <a:buFont typeface="Wingdings" panose="05000000000000000000" pitchFamily="2" charset="2"/>
              <a:buChar char=""/>
            </a:pPr>
            <a:r>
              <a:rPr lang="en-US" dirty="0"/>
              <a:t>Dana Robson: Dana, School Social Worker  </a:t>
            </a:r>
          </a:p>
          <a:p>
            <a:pPr>
              <a:buClrTx/>
              <a:buFont typeface="Wingdings" panose="05000000000000000000" pitchFamily="2" charset="2"/>
              <a:buChar char=""/>
            </a:pPr>
            <a:r>
              <a:rPr lang="en-US" dirty="0"/>
              <a:t>Karen Price: Karen, Susan’s best friend</a:t>
            </a:r>
          </a:p>
          <a:p>
            <a:pPr>
              <a:buClrTx/>
              <a:buFont typeface="Wingdings" panose="05000000000000000000" pitchFamily="2" charset="2"/>
              <a:buChar char=""/>
            </a:pPr>
            <a:r>
              <a:rPr lang="en-US" dirty="0"/>
              <a:t>Karen Bielawski-Branch: Karen, Children’s Integrated Services, Specialized Child Care Coordinator</a:t>
            </a:r>
          </a:p>
          <a:p>
            <a:pPr>
              <a:buClrTx/>
              <a:buFont typeface="Wingdings" panose="05000000000000000000" pitchFamily="2" charset="2"/>
              <a:buChar char=""/>
            </a:pPr>
            <a:r>
              <a:rPr lang="en-US" dirty="0"/>
              <a:t>Diane Bugbee: Vivienne, LEA </a:t>
            </a:r>
          </a:p>
          <a:p>
            <a:pPr>
              <a:buClrTx/>
              <a:buFont typeface="Wingdings" panose="05000000000000000000" pitchFamily="2" charset="2"/>
              <a:buChar char=""/>
            </a:pPr>
            <a:r>
              <a:rPr lang="en-US" dirty="0"/>
              <a:t>Jessica Bernard: Videographer</a:t>
            </a:r>
          </a:p>
          <a:p>
            <a:pPr>
              <a:buClrTx/>
              <a:buFont typeface="Wingdings" panose="05000000000000000000" pitchFamily="2" charset="2"/>
              <a:buChar char=""/>
            </a:pPr>
            <a:r>
              <a:rPr lang="en-US" dirty="0"/>
              <a:t>Cheryle Wilcox: Director</a:t>
            </a:r>
          </a:p>
          <a:p>
            <a:pPr>
              <a:buClrTx/>
              <a:buFont typeface="Wingdings" panose="05000000000000000000" pitchFamily="2" charset="2"/>
              <a:buChar char=""/>
            </a:pPr>
            <a:r>
              <a:rPr lang="en-US" dirty="0"/>
              <a:t>Laurel Omland: Special Consultant</a:t>
            </a:r>
          </a:p>
          <a:p>
            <a:endParaRPr lang="en-US" dirty="0"/>
          </a:p>
        </p:txBody>
      </p:sp>
      <p:pic>
        <p:nvPicPr>
          <p:cNvPr id="9" name="Picture 8">
            <a:extLst>
              <a:ext uri="{FF2B5EF4-FFF2-40B4-BE49-F238E27FC236}">
                <a16:creationId xmlns:a16="http://schemas.microsoft.com/office/drawing/2014/main" id="{DD5AEDFF-05F5-416A-98FA-DD3968ABA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35" y="2515078"/>
            <a:ext cx="2515512" cy="3354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540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descr="A picture containing person, indoor&#10;&#10;Description automatically generated">
            <a:extLst>
              <a:ext uri="{FF2B5EF4-FFF2-40B4-BE49-F238E27FC236}">
                <a16:creationId xmlns:a16="http://schemas.microsoft.com/office/drawing/2014/main" id="{C100C4EA-2106-47E4-9A6F-418166FD3A7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cxnSp>
        <p:nvCxnSpPr>
          <p:cNvPr id="27" name="Straight Connector 18">
            <a:extLst>
              <a:ext uri="{FF2B5EF4-FFF2-40B4-BE49-F238E27FC236}">
                <a16:creationId xmlns:a16="http://schemas.microsoft.com/office/drawing/2014/main" id="{A3803206-03B2-415D-854C-2C5B62FA2E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D8FB87C-5DB0-4082-AF51-53B1D8C0C843}"/>
              </a:ext>
            </a:extLst>
          </p:cNvPr>
          <p:cNvSpPr>
            <a:spLocks noGrp="1"/>
          </p:cNvSpPr>
          <p:nvPr>
            <p:ph type="title"/>
          </p:nvPr>
        </p:nvSpPr>
        <p:spPr>
          <a:xfrm>
            <a:off x="1097280" y="286603"/>
            <a:ext cx="10058400" cy="1450757"/>
          </a:xfrm>
        </p:spPr>
        <p:txBody>
          <a:bodyPr>
            <a:normAutofit/>
          </a:bodyPr>
          <a:lstStyle/>
          <a:p>
            <a:r>
              <a:rPr lang="en-US" b="1">
                <a:solidFill>
                  <a:schemeClr val="tx1"/>
                </a:solidFill>
                <a:latin typeface="Georgia" panose="02040502050405020303" pitchFamily="18" charset="0"/>
              </a:rPr>
              <a:t>Discussion Questions</a:t>
            </a:r>
          </a:p>
        </p:txBody>
      </p:sp>
      <p:sp>
        <p:nvSpPr>
          <p:cNvPr id="3" name="Content Placeholder 2">
            <a:extLst>
              <a:ext uri="{FF2B5EF4-FFF2-40B4-BE49-F238E27FC236}">
                <a16:creationId xmlns:a16="http://schemas.microsoft.com/office/drawing/2014/main" id="{BAB91520-440E-4CAB-B32C-464DB54A8CC5}"/>
              </a:ext>
            </a:extLst>
          </p:cNvPr>
          <p:cNvSpPr>
            <a:spLocks noGrp="1"/>
          </p:cNvSpPr>
          <p:nvPr>
            <p:ph idx="1"/>
          </p:nvPr>
        </p:nvSpPr>
        <p:spPr>
          <a:xfrm>
            <a:off x="1097280" y="1845734"/>
            <a:ext cx="10058400" cy="4023360"/>
          </a:xfrm>
        </p:spPr>
        <p:txBody>
          <a:bodyPr>
            <a:normAutofit/>
          </a:bodyPr>
          <a:lstStyle/>
          <a:p>
            <a:pPr lvl="0">
              <a:spcBef>
                <a:spcPts val="0"/>
              </a:spcBef>
              <a:spcAft>
                <a:spcPts val="0"/>
              </a:spcAft>
            </a:pPr>
            <a:r>
              <a:rPr lang="en-US" sz="2400" b="1" dirty="0">
                <a:solidFill>
                  <a:schemeClr val="tx1"/>
                </a:solidFill>
                <a:latin typeface="Georgia" panose="02040502050405020303" pitchFamily="18" charset="0"/>
              </a:rPr>
              <a:t>Clip 1: Parent Representative preparing a Parent for upcoming Local Interagency Team Meeting</a:t>
            </a:r>
          </a:p>
          <a:p>
            <a:pPr lvl="0">
              <a:spcBef>
                <a:spcPts val="0"/>
              </a:spcBef>
              <a:spcAft>
                <a:spcPts val="0"/>
              </a:spcAft>
            </a:pPr>
            <a:endParaRPr lang="en-US" sz="2400" b="1" dirty="0">
              <a:solidFill>
                <a:schemeClr val="tx1"/>
              </a:solidFill>
              <a:latin typeface="Georgia" panose="02040502050405020303" pitchFamily="18" charset="0"/>
            </a:endParaRPr>
          </a:p>
          <a:p>
            <a:pPr marL="749808" lvl="1" indent="-457200">
              <a:spcBef>
                <a:spcPts val="0"/>
              </a:spcBef>
              <a:spcAft>
                <a:spcPts val="0"/>
              </a:spcAft>
              <a:buClrTx/>
              <a:buFont typeface="+mj-lt"/>
              <a:buAutoNum type="arabicPeriod"/>
            </a:pPr>
            <a:r>
              <a:rPr lang="en-US" sz="2400" dirty="0">
                <a:solidFill>
                  <a:schemeClr val="tx1"/>
                </a:solidFill>
              </a:rPr>
              <a:t>What value does the parent representative bring to this process?</a:t>
            </a:r>
          </a:p>
          <a:p>
            <a:pPr marL="749808" lvl="1" indent="-457200">
              <a:spcBef>
                <a:spcPts val="0"/>
              </a:spcBef>
              <a:spcAft>
                <a:spcPts val="0"/>
              </a:spcAft>
              <a:buClrTx/>
              <a:buFont typeface="+mj-lt"/>
              <a:buAutoNum type="arabicPeriod"/>
            </a:pPr>
            <a:r>
              <a:rPr lang="en-US" sz="2400" dirty="0">
                <a:solidFill>
                  <a:schemeClr val="tx1"/>
                </a:solidFill>
              </a:rPr>
              <a:t>What other preparation/conversation do you think should happen with the family prior to LIT?  </a:t>
            </a:r>
          </a:p>
          <a:p>
            <a:pPr marL="749808" lvl="1" indent="-457200">
              <a:spcBef>
                <a:spcPts val="0"/>
              </a:spcBef>
              <a:spcAft>
                <a:spcPts val="0"/>
              </a:spcAft>
              <a:buClrTx/>
              <a:buFont typeface="+mj-lt"/>
              <a:buAutoNum type="arabicPeriod"/>
            </a:pPr>
            <a:r>
              <a:rPr lang="en-US" sz="2400" dirty="0">
                <a:solidFill>
                  <a:schemeClr val="tx1"/>
                </a:solidFill>
              </a:rPr>
              <a:t>What would you want to make sure every parent knows before they come to LIT?</a:t>
            </a:r>
          </a:p>
          <a:p>
            <a:pPr marL="292608" lvl="1" indent="0">
              <a:spcBef>
                <a:spcPts val="0"/>
              </a:spcBef>
              <a:spcAft>
                <a:spcPts val="0"/>
              </a:spcAft>
              <a:buClrTx/>
              <a:buNone/>
            </a:pPr>
            <a:endParaRPr lang="en-US" sz="2400" dirty="0">
              <a:solidFill>
                <a:schemeClr val="tx1"/>
              </a:solidFill>
            </a:endParaRPr>
          </a:p>
          <a:p>
            <a:pPr marL="292608" lvl="1" indent="0">
              <a:spcBef>
                <a:spcPts val="0"/>
              </a:spcBef>
              <a:spcAft>
                <a:spcPts val="0"/>
              </a:spcAft>
              <a:buClrTx/>
              <a:buNone/>
            </a:pPr>
            <a:endParaRPr lang="en-US" sz="2400" dirty="0">
              <a:solidFill>
                <a:schemeClr val="tx1"/>
              </a:solidFill>
            </a:endParaRPr>
          </a:p>
          <a:p>
            <a:pPr marL="0" lvl="0" indent="0">
              <a:buClrTx/>
              <a:buNone/>
            </a:pPr>
            <a:endParaRPr lang="en-US" sz="2400" b="1" dirty="0">
              <a:solidFill>
                <a:schemeClr val="tx1"/>
              </a:solidFill>
            </a:endParaRPr>
          </a:p>
          <a:p>
            <a:endParaRPr lang="en-US" sz="2400" dirty="0">
              <a:solidFill>
                <a:schemeClr val="tx1"/>
              </a:solidFill>
            </a:endParaRPr>
          </a:p>
        </p:txBody>
      </p:sp>
      <p:sp>
        <p:nvSpPr>
          <p:cNvPr id="28" name="Rectangle 20">
            <a:extLst>
              <a:ext uri="{FF2B5EF4-FFF2-40B4-BE49-F238E27FC236}">
                <a16:creationId xmlns:a16="http://schemas.microsoft.com/office/drawing/2014/main" id="{DFACB568-8468-4614-A6E4-261EBDA09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2">
            <a:extLst>
              <a:ext uri="{FF2B5EF4-FFF2-40B4-BE49-F238E27FC236}">
                <a16:creationId xmlns:a16="http://schemas.microsoft.com/office/drawing/2014/main" id="{645FF02C-05A6-4CDB-A951-31C5BD330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4830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FB87C-5DB0-4082-AF51-53B1D8C0C843}"/>
              </a:ext>
            </a:extLst>
          </p:cNvPr>
          <p:cNvSpPr>
            <a:spLocks noGrp="1"/>
          </p:cNvSpPr>
          <p:nvPr>
            <p:ph type="title"/>
          </p:nvPr>
        </p:nvSpPr>
        <p:spPr>
          <a:xfrm>
            <a:off x="6411685" y="634946"/>
            <a:ext cx="5127171" cy="1450757"/>
          </a:xfrm>
        </p:spPr>
        <p:txBody>
          <a:bodyPr>
            <a:normAutofit/>
          </a:bodyPr>
          <a:lstStyle/>
          <a:p>
            <a:r>
              <a:rPr lang="en-US" b="1" dirty="0">
                <a:latin typeface="Georgia" panose="02040502050405020303" pitchFamily="18" charset="0"/>
              </a:rPr>
              <a:t>Discussion Questions</a:t>
            </a:r>
          </a:p>
        </p:txBody>
      </p:sp>
      <p:pic>
        <p:nvPicPr>
          <p:cNvPr id="5" name="Picture 4" descr="A picture containing person, sitting, indoor, woman&#10;&#10;Description automatically generated">
            <a:extLst>
              <a:ext uri="{FF2B5EF4-FFF2-40B4-BE49-F238E27FC236}">
                <a16:creationId xmlns:a16="http://schemas.microsoft.com/office/drawing/2014/main" id="{C3268E1B-F515-4FF1-90FE-DF817B3198C5}"/>
              </a:ext>
            </a:extLst>
          </p:cNvPr>
          <p:cNvPicPr>
            <a:picLocks noChangeAspect="1"/>
          </p:cNvPicPr>
          <p:nvPr/>
        </p:nvPicPr>
        <p:blipFill rotWithShape="1">
          <a:blip r:embed="rId2">
            <a:extLst>
              <a:ext uri="{28A0092B-C50C-407E-A947-70E740481C1C}">
                <a14:useLocalDpi xmlns:a14="http://schemas.microsoft.com/office/drawing/2010/main" val="0"/>
              </a:ext>
            </a:extLst>
          </a:blip>
          <a:srcRect b="5622"/>
          <a:stretch/>
        </p:blipFill>
        <p:spPr>
          <a:xfrm>
            <a:off x="643192" y="1561536"/>
            <a:ext cx="5451627" cy="3222900"/>
          </a:xfrm>
          <a:prstGeom prst="rect">
            <a:avLst/>
          </a:prstGeom>
        </p:spPr>
      </p:pic>
      <p:cxnSp>
        <p:nvCxnSpPr>
          <p:cNvPr id="40" name="Straight Connector 39">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B91520-440E-4CAB-B32C-464DB54A8CC5}"/>
              </a:ext>
            </a:extLst>
          </p:cNvPr>
          <p:cNvSpPr>
            <a:spLocks noGrp="1"/>
          </p:cNvSpPr>
          <p:nvPr>
            <p:ph idx="1"/>
          </p:nvPr>
        </p:nvSpPr>
        <p:spPr>
          <a:xfrm>
            <a:off x="6411684" y="2198914"/>
            <a:ext cx="5127172" cy="3670180"/>
          </a:xfrm>
        </p:spPr>
        <p:txBody>
          <a:bodyPr>
            <a:normAutofit/>
          </a:bodyPr>
          <a:lstStyle/>
          <a:p>
            <a:pPr marL="292608" lvl="1" indent="0">
              <a:spcBef>
                <a:spcPts val="0"/>
              </a:spcBef>
              <a:spcAft>
                <a:spcPts val="0"/>
              </a:spcAft>
              <a:buClrTx/>
              <a:buNone/>
            </a:pPr>
            <a:endParaRPr lang="en-US" dirty="0"/>
          </a:p>
          <a:p>
            <a:pPr>
              <a:spcBef>
                <a:spcPts val="0"/>
              </a:spcBef>
              <a:spcAft>
                <a:spcPts val="0"/>
              </a:spcAft>
            </a:pPr>
            <a:r>
              <a:rPr lang="en-US" b="1" dirty="0">
                <a:latin typeface="Georgia" panose="02040502050405020303" pitchFamily="18" charset="0"/>
              </a:rPr>
              <a:t>Clip 2: </a:t>
            </a:r>
            <a:r>
              <a:rPr lang="en-US" b="1">
                <a:latin typeface="Georgia" panose="02040502050405020303" pitchFamily="18" charset="0"/>
              </a:rPr>
              <a:t>Introducing and Setting the Tone for LIT</a:t>
            </a:r>
            <a:endParaRPr lang="en-US">
              <a:latin typeface="Georgia" panose="02040502050405020303" pitchFamily="18" charset="0"/>
            </a:endParaRPr>
          </a:p>
          <a:p>
            <a:pPr lvl="0">
              <a:spcBef>
                <a:spcPts val="0"/>
              </a:spcBef>
              <a:spcAft>
                <a:spcPts val="0"/>
              </a:spcAft>
            </a:pPr>
            <a:endParaRPr lang="en-US" b="1" dirty="0">
              <a:latin typeface="Georgia" panose="02040502050405020303" pitchFamily="18" charset="0"/>
            </a:endParaRPr>
          </a:p>
          <a:p>
            <a:pPr lvl="0">
              <a:spcBef>
                <a:spcPts val="0"/>
              </a:spcBef>
              <a:spcAft>
                <a:spcPts val="0"/>
              </a:spcAft>
            </a:pPr>
            <a:endParaRPr lang="en-US" b="1" dirty="0">
              <a:latin typeface="Georgia" panose="02040502050405020303" pitchFamily="18" charset="0"/>
            </a:endParaRPr>
          </a:p>
          <a:p>
            <a:pPr marL="749808" lvl="1" indent="-457200">
              <a:spcBef>
                <a:spcPts val="0"/>
              </a:spcBef>
              <a:spcAft>
                <a:spcPts val="0"/>
              </a:spcAft>
              <a:buClrTx/>
              <a:buFont typeface="+mj-lt"/>
              <a:buAutoNum type="arabicPeriod"/>
            </a:pPr>
            <a:r>
              <a:rPr lang="en-US" dirty="0"/>
              <a:t>What worked well about this introduction? </a:t>
            </a:r>
          </a:p>
          <a:p>
            <a:pPr marL="749808" lvl="1" indent="-457200">
              <a:spcBef>
                <a:spcPts val="0"/>
              </a:spcBef>
              <a:spcAft>
                <a:spcPts val="0"/>
              </a:spcAft>
              <a:buClrTx/>
              <a:buFont typeface="+mj-lt"/>
              <a:buAutoNum type="arabicPeriod"/>
            </a:pPr>
            <a:r>
              <a:rPr lang="en-US" dirty="0"/>
              <a:t>Share how you decide who will be at LIT when a family member is coming.</a:t>
            </a:r>
          </a:p>
          <a:p>
            <a:pPr marL="749808" lvl="1" indent="-457200">
              <a:spcBef>
                <a:spcPts val="0"/>
              </a:spcBef>
              <a:spcAft>
                <a:spcPts val="0"/>
              </a:spcAft>
              <a:buClrTx/>
              <a:buFont typeface="+mj-lt"/>
              <a:buAutoNum type="arabicPeriod"/>
            </a:pPr>
            <a:r>
              <a:rPr lang="en-US" dirty="0"/>
              <a:t>How do you ensure families feel supported and understand the roles of who is at the LIT meeting?  What else might you do to help a family feel more comfortable being with so many professionals at once?</a:t>
            </a:r>
          </a:p>
          <a:p>
            <a:pPr marL="292608" lvl="1" indent="0">
              <a:spcBef>
                <a:spcPts val="0"/>
              </a:spcBef>
              <a:spcAft>
                <a:spcPts val="0"/>
              </a:spcAft>
              <a:buClrTx/>
              <a:buNone/>
            </a:pPr>
            <a:endParaRPr lang="en-US" dirty="0"/>
          </a:p>
          <a:p>
            <a:pPr marL="0" lvl="0" indent="0">
              <a:buClrTx/>
              <a:buNone/>
            </a:pPr>
            <a:endParaRPr lang="en-US" b="1" dirty="0"/>
          </a:p>
          <a:p>
            <a:endParaRPr lang="en-US" dirty="0"/>
          </a:p>
        </p:txBody>
      </p:sp>
      <p:sp>
        <p:nvSpPr>
          <p:cNvPr id="42" name="Rectangle 41">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8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43969B5-FE3E-4150-B93F-B908A270C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FCBB93-2B1C-491C-903C-769C626EA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DAA883-521F-47F7-BEF6-29B294110E98}"/>
              </a:ext>
            </a:extLst>
          </p:cNvPr>
          <p:cNvSpPr>
            <a:spLocks noGrp="1"/>
          </p:cNvSpPr>
          <p:nvPr>
            <p:ph type="title"/>
          </p:nvPr>
        </p:nvSpPr>
        <p:spPr>
          <a:xfrm>
            <a:off x="492370" y="516835"/>
            <a:ext cx="3084844" cy="896329"/>
          </a:xfrm>
        </p:spPr>
        <p:txBody>
          <a:bodyPr>
            <a:normAutofit/>
          </a:bodyPr>
          <a:lstStyle/>
          <a:p>
            <a:r>
              <a:rPr lang="en-US" b="1" dirty="0">
                <a:solidFill>
                  <a:srgbClr val="FFFFFF"/>
                </a:solidFill>
              </a:rPr>
              <a:t>Logistics</a:t>
            </a:r>
          </a:p>
        </p:txBody>
      </p:sp>
      <p:sp>
        <p:nvSpPr>
          <p:cNvPr id="3" name="Content Placeholder 2">
            <a:extLst>
              <a:ext uri="{FF2B5EF4-FFF2-40B4-BE49-F238E27FC236}">
                <a16:creationId xmlns:a16="http://schemas.microsoft.com/office/drawing/2014/main" id="{E4958A91-CCC4-4506-AEF9-B866A020AD63}"/>
              </a:ext>
            </a:extLst>
          </p:cNvPr>
          <p:cNvSpPr>
            <a:spLocks noGrp="1"/>
          </p:cNvSpPr>
          <p:nvPr>
            <p:ph idx="1"/>
          </p:nvPr>
        </p:nvSpPr>
        <p:spPr>
          <a:xfrm>
            <a:off x="138545" y="2653800"/>
            <a:ext cx="3592946" cy="3335519"/>
          </a:xfrm>
        </p:spPr>
        <p:txBody>
          <a:bodyPr>
            <a:normAutofit/>
          </a:bodyPr>
          <a:lstStyle/>
          <a:p>
            <a:pPr>
              <a:buClr>
                <a:schemeClr val="bg1"/>
              </a:buClr>
              <a:buFont typeface="Wingdings" panose="05000000000000000000" pitchFamily="2" charset="2"/>
              <a:buChar char="Ø"/>
            </a:pPr>
            <a:r>
              <a:rPr lang="en-US" sz="2400" dirty="0">
                <a:solidFill>
                  <a:srgbClr val="FFFFFF"/>
                </a:solidFill>
              </a:rPr>
              <a:t>Restrooms</a:t>
            </a:r>
          </a:p>
          <a:p>
            <a:pPr>
              <a:buClr>
                <a:schemeClr val="bg1"/>
              </a:buClr>
              <a:buFont typeface="Wingdings" panose="05000000000000000000" pitchFamily="2" charset="2"/>
              <a:buChar char="Ø"/>
            </a:pPr>
            <a:r>
              <a:rPr lang="en-US" sz="2400" dirty="0">
                <a:solidFill>
                  <a:srgbClr val="FFFFFF"/>
                </a:solidFill>
              </a:rPr>
              <a:t>Lunch and pre-ordering</a:t>
            </a:r>
          </a:p>
          <a:p>
            <a:pPr>
              <a:buClr>
                <a:schemeClr val="bg1"/>
              </a:buClr>
              <a:buFont typeface="Wingdings" panose="05000000000000000000" pitchFamily="2" charset="2"/>
              <a:buChar char="Ø"/>
            </a:pPr>
            <a:r>
              <a:rPr lang="en-US" sz="2400" dirty="0">
                <a:solidFill>
                  <a:srgbClr val="FFFFFF"/>
                </a:solidFill>
              </a:rPr>
              <a:t>Privacy for phone calls</a:t>
            </a:r>
          </a:p>
          <a:p>
            <a:pPr>
              <a:buClr>
                <a:schemeClr val="bg1"/>
              </a:buClr>
              <a:buFont typeface="Wingdings" panose="05000000000000000000" pitchFamily="2" charset="2"/>
              <a:buChar char="Ø"/>
            </a:pPr>
            <a:r>
              <a:rPr lang="en-US" sz="2400" dirty="0">
                <a:solidFill>
                  <a:srgbClr val="FFFFFF"/>
                </a:solidFill>
              </a:rPr>
              <a:t>Getting out of the complex (construction updates)</a:t>
            </a:r>
          </a:p>
          <a:p>
            <a:pPr>
              <a:buFont typeface="Wingdings" panose="05000000000000000000" pitchFamily="2" charset="2"/>
              <a:buChar char="Ø"/>
            </a:pPr>
            <a:endParaRPr lang="en-US" sz="2400" dirty="0">
              <a:solidFill>
                <a:srgbClr val="FFFFFF"/>
              </a:solidFill>
            </a:endParaRPr>
          </a:p>
        </p:txBody>
      </p:sp>
      <p:sp>
        <p:nvSpPr>
          <p:cNvPr id="25" name="Rectangle 24">
            <a:extLst>
              <a:ext uri="{FF2B5EF4-FFF2-40B4-BE49-F238E27FC236}">
                <a16:creationId xmlns:a16="http://schemas.microsoft.com/office/drawing/2014/main" id="{650464D7-9DE6-4DE1-865A-27A05DB1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close up of text on a white background&#10;&#10;Description automatically generated">
            <a:extLst>
              <a:ext uri="{FF2B5EF4-FFF2-40B4-BE49-F238E27FC236}">
                <a16:creationId xmlns:a16="http://schemas.microsoft.com/office/drawing/2014/main" id="{D56117FE-8002-40D6-8A53-D6A2932A0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2295986"/>
            <a:ext cx="6798082" cy="2266027"/>
          </a:xfrm>
          <a:prstGeom prst="rect">
            <a:avLst/>
          </a:prstGeom>
        </p:spPr>
      </p:pic>
    </p:spTree>
    <p:extLst>
      <p:ext uri="{BB962C8B-B14F-4D97-AF65-F5344CB8AC3E}">
        <p14:creationId xmlns:p14="http://schemas.microsoft.com/office/powerpoint/2010/main" val="5650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B87C-5DB0-4082-AF51-53B1D8C0C843}"/>
              </a:ext>
            </a:extLst>
          </p:cNvPr>
          <p:cNvSpPr>
            <a:spLocks noGrp="1"/>
          </p:cNvSpPr>
          <p:nvPr>
            <p:ph type="title"/>
          </p:nvPr>
        </p:nvSpPr>
        <p:spPr>
          <a:xfrm>
            <a:off x="1097280" y="286603"/>
            <a:ext cx="10058400" cy="1450757"/>
          </a:xfrm>
        </p:spPr>
        <p:txBody>
          <a:bodyPr>
            <a:normAutofit/>
          </a:bodyPr>
          <a:lstStyle/>
          <a:p>
            <a:r>
              <a:rPr lang="en-US" b="1" dirty="0">
                <a:latin typeface="Georgia" panose="02040502050405020303" pitchFamily="18" charset="0"/>
              </a:rPr>
              <a:t>Discussion Questions</a:t>
            </a:r>
          </a:p>
        </p:txBody>
      </p:sp>
      <p:sp>
        <p:nvSpPr>
          <p:cNvPr id="3" name="Content Placeholder 2">
            <a:extLst>
              <a:ext uri="{FF2B5EF4-FFF2-40B4-BE49-F238E27FC236}">
                <a16:creationId xmlns:a16="http://schemas.microsoft.com/office/drawing/2014/main" id="{BAB91520-440E-4CAB-B32C-464DB54A8CC5}"/>
              </a:ext>
            </a:extLst>
          </p:cNvPr>
          <p:cNvSpPr>
            <a:spLocks noGrp="1"/>
          </p:cNvSpPr>
          <p:nvPr>
            <p:ph idx="1"/>
          </p:nvPr>
        </p:nvSpPr>
        <p:spPr>
          <a:xfrm>
            <a:off x="1097279" y="1845734"/>
            <a:ext cx="6454987" cy="4023360"/>
          </a:xfrm>
        </p:spPr>
        <p:txBody>
          <a:bodyPr>
            <a:normAutofit/>
          </a:bodyPr>
          <a:lstStyle/>
          <a:p>
            <a:pPr marL="292608" lvl="1" indent="0">
              <a:spcBef>
                <a:spcPts val="0"/>
              </a:spcBef>
              <a:spcAft>
                <a:spcPts val="0"/>
              </a:spcAft>
              <a:buClrTx/>
              <a:buNone/>
            </a:pPr>
            <a:endParaRPr lang="en-US"/>
          </a:p>
          <a:p>
            <a:pPr marL="0" indent="0">
              <a:spcBef>
                <a:spcPts val="0"/>
              </a:spcBef>
              <a:spcAft>
                <a:spcPts val="0"/>
              </a:spcAft>
              <a:buClrTx/>
              <a:buNone/>
            </a:pPr>
            <a:r>
              <a:rPr lang="en-US" b="1">
                <a:latin typeface="Georgia" panose="02040502050405020303" pitchFamily="18" charset="0"/>
              </a:rPr>
              <a:t>Clip 3: Sharing Resources and Offering Support</a:t>
            </a:r>
            <a:endParaRPr lang="en-US">
              <a:latin typeface="Georgia" panose="02040502050405020303" pitchFamily="18" charset="0"/>
            </a:endParaRPr>
          </a:p>
          <a:p>
            <a:pPr marL="0" lvl="0" indent="0">
              <a:spcBef>
                <a:spcPts val="0"/>
              </a:spcBef>
              <a:spcAft>
                <a:spcPts val="0"/>
              </a:spcAft>
              <a:buClrTx/>
              <a:buNone/>
            </a:pPr>
            <a:endParaRPr lang="en-US" b="1">
              <a:latin typeface="Georgia" panose="02040502050405020303" pitchFamily="18" charset="0"/>
            </a:endParaRPr>
          </a:p>
          <a:p>
            <a:pPr marL="749808" lvl="1" indent="-457200">
              <a:spcBef>
                <a:spcPts val="0"/>
              </a:spcBef>
              <a:spcAft>
                <a:spcPts val="0"/>
              </a:spcAft>
              <a:buClrTx/>
              <a:buFont typeface="+mj-lt"/>
              <a:buAutoNum type="arabicPeriod"/>
            </a:pPr>
            <a:r>
              <a:rPr lang="en-US"/>
              <a:t>What do you think are best practices when a family is asking for a residential program?  What do you think are the best practices for considering whether a residential placement is needed? How do you respect and honor a family’s view when they believe residential care is needed and you don’t think a child needs this level of care?</a:t>
            </a:r>
          </a:p>
          <a:p>
            <a:pPr marL="749808" lvl="1" indent="-457200">
              <a:spcBef>
                <a:spcPts val="0"/>
              </a:spcBef>
              <a:spcAft>
                <a:spcPts val="0"/>
              </a:spcAft>
              <a:buClrTx/>
              <a:buFont typeface="+mj-lt"/>
              <a:buAutoNum type="arabicPeriod"/>
            </a:pPr>
            <a:r>
              <a:rPr lang="en-US"/>
              <a:t>Who follows up on the “to dos” from your LIT”?  How do you ensure all steps from the follow up plan happen and are coordinated?</a:t>
            </a:r>
          </a:p>
          <a:p>
            <a:pPr marL="0" lvl="0" indent="0">
              <a:buClrTx/>
              <a:buNone/>
            </a:pPr>
            <a:endParaRPr lang="en-US" b="1"/>
          </a:p>
          <a:p>
            <a:endParaRPr lang="en-US"/>
          </a:p>
        </p:txBody>
      </p:sp>
      <p:pic>
        <p:nvPicPr>
          <p:cNvPr id="6" name="Picture 5" descr="A person posing for the camera&#10;&#10;Description automatically generated">
            <a:extLst>
              <a:ext uri="{FF2B5EF4-FFF2-40B4-BE49-F238E27FC236}">
                <a16:creationId xmlns:a16="http://schemas.microsoft.com/office/drawing/2014/main" id="{B0F17BF0-B6D4-4236-AA03-9628FD493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391510"/>
            <a:ext cx="3135109" cy="2520627"/>
          </a:xfrm>
          <a:prstGeom prst="rect">
            <a:avLst/>
          </a:prstGeom>
        </p:spPr>
      </p:pic>
    </p:spTree>
    <p:extLst>
      <p:ext uri="{BB962C8B-B14F-4D97-AF65-F5344CB8AC3E}">
        <p14:creationId xmlns:p14="http://schemas.microsoft.com/office/powerpoint/2010/main" val="204689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 name="Rectangle 47">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49">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0" name="Straight Connector 51">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1" name="Rectangle 5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B48CA-9168-46C1-804F-E1FE0EB4B428}"/>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800" b="1" dirty="0">
                <a:solidFill>
                  <a:schemeClr val="tx1">
                    <a:lumMod val="85000"/>
                    <a:lumOff val="15000"/>
                  </a:schemeClr>
                </a:solidFill>
              </a:rPr>
              <a:t>Have a Safe and Enjoyable Lunch Break!</a:t>
            </a:r>
          </a:p>
        </p:txBody>
      </p:sp>
      <p:pic>
        <p:nvPicPr>
          <p:cNvPr id="4" name="Picture 3" descr="A picture containing text, map&#10;&#10;Description automatically generated">
            <a:extLst>
              <a:ext uri="{FF2B5EF4-FFF2-40B4-BE49-F238E27FC236}">
                <a16:creationId xmlns:a16="http://schemas.microsoft.com/office/drawing/2014/main" id="{64074EA6-51A0-4F62-96FC-406AEF1FE30F}"/>
              </a:ext>
            </a:extLst>
          </p:cNvPr>
          <p:cNvPicPr>
            <a:picLocks noChangeAspect="1"/>
          </p:cNvPicPr>
          <p:nvPr/>
        </p:nvPicPr>
        <p:blipFill rotWithShape="1">
          <a:blip r:embed="rId3">
            <a:extLst>
              <a:ext uri="{28A0092B-C50C-407E-A947-70E740481C1C}">
                <a14:useLocalDpi xmlns:a14="http://schemas.microsoft.com/office/drawing/2010/main" val="0"/>
              </a:ext>
            </a:extLst>
          </a:blip>
          <a:srcRect t="6620" r="-2" b="1128"/>
          <a:stretch/>
        </p:blipFill>
        <p:spPr>
          <a:xfrm>
            <a:off x="1" y="10"/>
            <a:ext cx="6096000" cy="6857990"/>
          </a:xfrm>
          <a:prstGeom prst="rect">
            <a:avLst/>
          </a:prstGeom>
        </p:spPr>
      </p:pic>
      <p:cxnSp>
        <p:nvCxnSpPr>
          <p:cNvPr id="62" name="Straight Connector 5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9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vert="horz" lIns="91440" tIns="45720" rIns="91440" bIns="45720" rtlCol="0" anchor="b">
            <a:normAutofit/>
          </a:bodyPr>
          <a:lstStyle/>
          <a:p>
            <a:pPr algn="ctr"/>
            <a:r>
              <a:rPr lang="en-US" sz="4100" b="1" dirty="0">
                <a:solidFill>
                  <a:schemeClr val="tx1">
                    <a:lumMod val="75000"/>
                    <a:lumOff val="25000"/>
                  </a:schemeClr>
                </a:solidFill>
              </a:rPr>
              <a:t>Charlie Biss Child, Youth &amp; Family Voice Champion Award</a:t>
            </a:r>
          </a:p>
        </p:txBody>
      </p:sp>
      <p:pic>
        <p:nvPicPr>
          <p:cNvPr id="1026" name="Picture 3" descr="image001">
            <a:extLst>
              <a:ext uri="{FF2B5EF4-FFF2-40B4-BE49-F238E27FC236}">
                <a16:creationId xmlns:a16="http://schemas.microsoft.com/office/drawing/2014/main" id="{F4F40298-EDEF-448D-B31C-2DED4A1F06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036654"/>
            <a:ext cx="4001315" cy="45212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Straight Connector 78">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974769" y="2928590"/>
            <a:ext cx="6574973" cy="2940503"/>
          </a:xfrm>
        </p:spPr>
        <p:txBody>
          <a:bodyPr vert="horz" lIns="0" tIns="45720" rIns="0" bIns="45720" rtlCol="0">
            <a:normAutofit/>
          </a:bodyPr>
          <a:lstStyle/>
          <a:p>
            <a:pPr algn="ctr"/>
            <a:r>
              <a:rPr lang="en-US" sz="1800" dirty="0">
                <a:solidFill>
                  <a:schemeClr val="tx1">
                    <a:lumMod val="75000"/>
                    <a:lumOff val="25000"/>
                  </a:schemeClr>
                </a:solidFill>
              </a:rPr>
              <a:t>In December of 2017, The Vermont Federation of Families for Children’s Mental Health nominated Charlie Biss for a </a:t>
            </a:r>
            <a:r>
              <a:rPr lang="en-US" sz="1800" b="1" i="1" dirty="0">
                <a:solidFill>
                  <a:schemeClr val="tx1">
                    <a:lumMod val="75000"/>
                    <a:lumOff val="25000"/>
                  </a:schemeClr>
                </a:solidFill>
              </a:rPr>
              <a:t>Life-Time Achievement Award </a:t>
            </a:r>
            <a:r>
              <a:rPr lang="en-US" sz="1800" dirty="0">
                <a:solidFill>
                  <a:schemeClr val="tx1">
                    <a:lumMod val="75000"/>
                    <a:lumOff val="25000"/>
                  </a:schemeClr>
                </a:solidFill>
              </a:rPr>
              <a:t>upon his retirement after serving 30 years with the State of Vermont, as the Child, Adolescent and Family Unit Director for the Department of Mental Health. </a:t>
            </a:r>
          </a:p>
          <a:p>
            <a:pPr algn="ctr"/>
            <a:r>
              <a:rPr lang="en-US" sz="1800" dirty="0">
                <a:solidFill>
                  <a:schemeClr val="tx1">
                    <a:lumMod val="75000"/>
                    <a:lumOff val="25000"/>
                  </a:schemeClr>
                </a:solidFill>
              </a:rPr>
              <a:t>In honor of Charlie Biss and his life-time achievements in Children’s Mental Health, the Vermont Federation of Families’ Board of Directors instituted an annual award in his honor.</a:t>
            </a:r>
          </a:p>
        </p:txBody>
      </p:sp>
      <p:sp>
        <p:nvSpPr>
          <p:cNvPr id="81" name="Rectangle 80">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44F0AD82-F56E-467D-95C2-3BD4458AF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3A1B57E-41B2-4B47-ABE0-D275444B331C}"/>
              </a:ext>
            </a:extLst>
          </p:cNvPr>
          <p:cNvSpPr>
            <a:spLocks noGrp="1"/>
          </p:cNvSpPr>
          <p:nvPr>
            <p:ph type="ctrTitle"/>
          </p:nvPr>
        </p:nvSpPr>
        <p:spPr>
          <a:xfrm>
            <a:off x="5289754" y="639097"/>
            <a:ext cx="6253317" cy="3686015"/>
          </a:xfrm>
        </p:spPr>
        <p:txBody>
          <a:bodyPr vert="horz" lIns="91440" tIns="45720" rIns="91440" bIns="45720" rtlCol="0" anchor="b">
            <a:normAutofit/>
          </a:bodyPr>
          <a:lstStyle/>
          <a:p>
            <a:r>
              <a:rPr lang="en-US" sz="4000" b="1" dirty="0">
                <a:solidFill>
                  <a:schemeClr val="tx1">
                    <a:lumMod val="85000"/>
                    <a:lumOff val="15000"/>
                  </a:schemeClr>
                </a:solidFill>
              </a:rPr>
              <a:t>Debut: family friendly training video on act 264</a:t>
            </a:r>
            <a:br>
              <a:rPr lang="en-US" sz="4000" b="1" dirty="0">
                <a:solidFill>
                  <a:schemeClr val="tx1">
                    <a:lumMod val="85000"/>
                    <a:lumOff val="15000"/>
                  </a:schemeClr>
                </a:solidFill>
              </a:rPr>
            </a:br>
            <a:r>
              <a:rPr lang="en-US" u="sng" dirty="0">
                <a:hlinkClick r:id="rId2"/>
              </a:rPr>
              <a:t>https://vimeo.com/362075091/2cf342689b</a:t>
            </a:r>
            <a:endParaRPr lang="en-US" sz="4000" b="1" dirty="0">
              <a:solidFill>
                <a:schemeClr val="tx1">
                  <a:lumMod val="85000"/>
                  <a:lumOff val="15000"/>
                </a:schemeClr>
              </a:solidFill>
            </a:endParaRPr>
          </a:p>
        </p:txBody>
      </p:sp>
      <p:sp>
        <p:nvSpPr>
          <p:cNvPr id="6" name="Subtitle 5">
            <a:extLst>
              <a:ext uri="{FF2B5EF4-FFF2-40B4-BE49-F238E27FC236}">
                <a16:creationId xmlns:a16="http://schemas.microsoft.com/office/drawing/2014/main" id="{531B7812-1091-43BC-9ECA-353F00ED9353}"/>
              </a:ext>
            </a:extLst>
          </p:cNvPr>
          <p:cNvSpPr>
            <a:spLocks noGrp="1"/>
          </p:cNvSpPr>
          <p:nvPr>
            <p:ph type="subTitle" idx="1"/>
          </p:nvPr>
        </p:nvSpPr>
        <p:spPr>
          <a:xfrm>
            <a:off x="5289753" y="4455620"/>
            <a:ext cx="6269347" cy="1533687"/>
          </a:xfrm>
        </p:spPr>
        <p:txBody>
          <a:bodyPr vert="horz" lIns="91440" tIns="45720" rIns="91440" bIns="45720" rtlCol="0">
            <a:normAutofit/>
          </a:bodyPr>
          <a:lstStyle/>
          <a:p>
            <a:pPr>
              <a:spcBef>
                <a:spcPts val="1200"/>
              </a:spcBef>
            </a:pPr>
            <a:r>
              <a:rPr lang="en-US" sz="2400" cap="all" spc="200" dirty="0">
                <a:solidFill>
                  <a:schemeClr val="tx1">
                    <a:lumMod val="85000"/>
                    <a:lumOff val="15000"/>
                  </a:schemeClr>
                </a:solidFill>
                <a:latin typeface="+mj-lt"/>
              </a:rPr>
              <a:t>Thanks to the Vermont federation of families for children’s mental health  for their amazing work to make this happen!</a:t>
            </a:r>
          </a:p>
        </p:txBody>
      </p:sp>
      <p:pic>
        <p:nvPicPr>
          <p:cNvPr id="9" name="Picture Placeholder 8" descr="A drawing of a cartoon character&#10;&#10;Description automatically generated">
            <a:extLst>
              <a:ext uri="{FF2B5EF4-FFF2-40B4-BE49-F238E27FC236}">
                <a16:creationId xmlns:a16="http://schemas.microsoft.com/office/drawing/2014/main" id="{7A54AA4D-21C7-4070-9932-3272D0BC983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r="-2" b="1789"/>
          <a:stretch/>
        </p:blipFill>
        <p:spPr>
          <a:xfrm>
            <a:off x="633999" y="620720"/>
            <a:ext cx="4001315" cy="5086933"/>
          </a:xfrm>
          <a:prstGeom prst="rect">
            <a:avLst/>
          </a:prstGeom>
        </p:spPr>
      </p:pic>
      <p:cxnSp>
        <p:nvCxnSpPr>
          <p:cNvPr id="22" name="Straight Connector 21">
            <a:extLst>
              <a:ext uri="{FF2B5EF4-FFF2-40B4-BE49-F238E27FC236}">
                <a16:creationId xmlns:a16="http://schemas.microsoft.com/office/drawing/2014/main" id="{3A96147B-46E1-408E-9328-A144698D84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157AC55-E4B8-4916-B591-6F8F77F5F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0FA8493-BCD7-4CF6-8320-089C60869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1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E3CDED73-D302-4C87-9204-09E203458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B9195-6EE1-453E-9E65-3BA9DFA4C3D5}"/>
              </a:ext>
            </a:extLst>
          </p:cNvPr>
          <p:cNvSpPr>
            <a:spLocks noGrp="1"/>
          </p:cNvSpPr>
          <p:nvPr>
            <p:ph type="title"/>
          </p:nvPr>
        </p:nvSpPr>
        <p:spPr>
          <a:xfrm>
            <a:off x="635457" y="4975552"/>
            <a:ext cx="10909073" cy="870912"/>
          </a:xfrm>
        </p:spPr>
        <p:txBody>
          <a:bodyPr vert="horz" lIns="91440" tIns="45720" rIns="91440" bIns="45720" rtlCol="0" anchor="b">
            <a:noAutofit/>
          </a:bodyPr>
          <a:lstStyle/>
          <a:p>
            <a:br>
              <a:rPr lang="en-US" sz="4000" b="1" dirty="0">
                <a:solidFill>
                  <a:schemeClr val="tx1">
                    <a:lumMod val="85000"/>
                    <a:lumOff val="15000"/>
                  </a:schemeClr>
                </a:solidFill>
              </a:rPr>
            </a:br>
            <a:r>
              <a:rPr lang="en-US" sz="4000" b="1" dirty="0">
                <a:solidFill>
                  <a:schemeClr val="tx1">
                    <a:lumMod val="85000"/>
                    <a:lumOff val="15000"/>
                  </a:schemeClr>
                </a:solidFill>
              </a:rPr>
              <a:t>Local Strategic Planning Time </a:t>
            </a:r>
            <a:br>
              <a:rPr lang="en-US" sz="4000" b="1" dirty="0">
                <a:solidFill>
                  <a:schemeClr val="tx1">
                    <a:lumMod val="85000"/>
                    <a:lumOff val="15000"/>
                  </a:schemeClr>
                </a:solidFill>
              </a:rPr>
            </a:br>
            <a:endParaRPr lang="en-US" sz="4000" dirty="0">
              <a:solidFill>
                <a:schemeClr val="tx1">
                  <a:lumMod val="85000"/>
                  <a:lumOff val="15000"/>
                </a:schemeClr>
              </a:solidFill>
            </a:endParaRPr>
          </a:p>
        </p:txBody>
      </p:sp>
      <p:pic>
        <p:nvPicPr>
          <p:cNvPr id="12" name="Content Placeholder 8">
            <a:extLst>
              <a:ext uri="{FF2B5EF4-FFF2-40B4-BE49-F238E27FC236}">
                <a16:creationId xmlns:a16="http://schemas.microsoft.com/office/drawing/2014/main" id="{09447C00-0AFB-47A1-B81A-7DD37BC1017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6469" r="-1" b="7116"/>
          <a:stretch/>
        </p:blipFill>
        <p:spPr>
          <a:xfrm>
            <a:off x="635457" y="640080"/>
            <a:ext cx="10916463" cy="3602736"/>
          </a:xfrm>
          <a:prstGeom prst="rect">
            <a:avLst/>
          </a:prstGeom>
        </p:spPr>
      </p:pic>
      <p:cxnSp>
        <p:nvCxnSpPr>
          <p:cNvPr id="23" name="Straight Connector 22">
            <a:extLst>
              <a:ext uri="{FF2B5EF4-FFF2-40B4-BE49-F238E27FC236}">
                <a16:creationId xmlns:a16="http://schemas.microsoft.com/office/drawing/2014/main" id="{58F6FAE2-B45F-4759-8ADC-8BD2B56713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37B6A7A-6EC8-4CA8-B8A4-8146665E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9BD04765-7D44-40E0-A740-E0DD3865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456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4086E084-587B-4477-9A16-20D88E90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3">
            <a:extLst>
              <a:ext uri="{FF2B5EF4-FFF2-40B4-BE49-F238E27FC236}">
                <a16:creationId xmlns:a16="http://schemas.microsoft.com/office/drawing/2014/main" id="{E917005F-BBD6-4572-AA66-5B53DE761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5">
            <a:extLst>
              <a:ext uri="{FF2B5EF4-FFF2-40B4-BE49-F238E27FC236}">
                <a16:creationId xmlns:a16="http://schemas.microsoft.com/office/drawing/2014/main" id="{2CFCD635-C557-491A-B373-CA044B730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7">
            <a:extLst>
              <a:ext uri="{FF2B5EF4-FFF2-40B4-BE49-F238E27FC236}">
                <a16:creationId xmlns:a16="http://schemas.microsoft.com/office/drawing/2014/main" id="{B7E8701A-52DB-48A6-ABEB-1008F5773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C74F6-F408-448E-9F45-B92C5F89CB63}"/>
              </a:ext>
            </a:extLst>
          </p:cNvPr>
          <p:cNvSpPr>
            <a:spLocks noGrp="1"/>
          </p:cNvSpPr>
          <p:nvPr>
            <p:ph type="title"/>
          </p:nvPr>
        </p:nvSpPr>
        <p:spPr>
          <a:xfrm>
            <a:off x="7859485" y="634946"/>
            <a:ext cx="3690257" cy="1450757"/>
          </a:xfrm>
        </p:spPr>
        <p:txBody>
          <a:bodyPr vert="horz" lIns="91440" tIns="45720" rIns="91440" bIns="45720" rtlCol="0" anchor="b">
            <a:normAutofit/>
          </a:bodyPr>
          <a:lstStyle/>
          <a:p>
            <a:pPr algn="ctr"/>
            <a:r>
              <a:rPr lang="en-US" sz="2300" b="1" dirty="0"/>
              <a:t>News You Can Use: </a:t>
            </a:r>
            <a:r>
              <a:rPr lang="en-US" sz="2300" b="1" i="1" dirty="0"/>
              <a:t>What You Want People Across the State to Know about Your Region</a:t>
            </a:r>
            <a:br>
              <a:rPr lang="en-US" sz="2300" b="1" dirty="0"/>
            </a:br>
            <a:endParaRPr lang="en-US" sz="2300" b="1" dirty="0"/>
          </a:p>
        </p:txBody>
      </p:sp>
      <p:pic>
        <p:nvPicPr>
          <p:cNvPr id="7" name="Content Placeholder 6" descr="A person sitting on a couch&#10;&#10;Description automatically generated">
            <a:extLst>
              <a:ext uri="{FF2B5EF4-FFF2-40B4-BE49-F238E27FC236}">
                <a16:creationId xmlns:a16="http://schemas.microsoft.com/office/drawing/2014/main" id="{EA22D2E5-331F-43D3-8B16-18233A58F8D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468" r="1" b="27967"/>
          <a:stretch/>
        </p:blipFill>
        <p:spPr>
          <a:xfrm>
            <a:off x="633999" y="640081"/>
            <a:ext cx="6909801" cy="5314406"/>
          </a:xfrm>
          <a:prstGeom prst="rect">
            <a:avLst/>
          </a:prstGeom>
        </p:spPr>
      </p:pic>
      <p:cxnSp>
        <p:nvCxnSpPr>
          <p:cNvPr id="28" name="Straight Connector 19">
            <a:extLst>
              <a:ext uri="{FF2B5EF4-FFF2-40B4-BE49-F238E27FC236}">
                <a16:creationId xmlns:a16="http://schemas.microsoft.com/office/drawing/2014/main" id="{64447A81-05CC-48FD-9B4C-32CC9D0B0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58918AB-02A8-4827-97BF-BE020E1C3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09283AE-A8E0-48B5-BEA3-B27BC6C67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ontent Placeholder 7">
            <a:extLst>
              <a:ext uri="{FF2B5EF4-FFF2-40B4-BE49-F238E27FC236}">
                <a16:creationId xmlns:a16="http://schemas.microsoft.com/office/drawing/2014/main" id="{5CB3353E-4C85-40F6-831D-C9DC15230DF9}"/>
              </a:ext>
            </a:extLst>
          </p:cNvPr>
          <p:cNvSpPr>
            <a:spLocks noGrp="1"/>
          </p:cNvSpPr>
          <p:nvPr>
            <p:ph sz="half" idx="2"/>
          </p:nvPr>
        </p:nvSpPr>
        <p:spPr>
          <a:xfrm>
            <a:off x="7859713" y="2902096"/>
            <a:ext cx="3689350" cy="3052617"/>
          </a:xfrm>
        </p:spPr>
        <p:txBody>
          <a:bodyPr vert="horz" lIns="0" tIns="45720" rIns="0" bIns="45720" rtlCol="0">
            <a:normAutofit/>
          </a:bodyPr>
          <a:lstStyle/>
          <a:p>
            <a:pPr algn="ctr"/>
            <a:r>
              <a:rPr lang="en-US" sz="1500" dirty="0">
                <a:solidFill>
                  <a:schemeClr val="tx1"/>
                </a:solidFill>
              </a:rPr>
              <a:t>1. What is your biggest takeaway from today that you want to incorporate into your LIT?</a:t>
            </a:r>
          </a:p>
          <a:p>
            <a:pPr algn="ctr"/>
            <a:r>
              <a:rPr lang="en-US" sz="1500" dirty="0">
                <a:solidFill>
                  <a:schemeClr val="tx1"/>
                </a:solidFill>
              </a:rPr>
              <a:t>2. What did you accomplish from your strategic plan that you created last year?</a:t>
            </a:r>
          </a:p>
          <a:p>
            <a:pPr algn="ctr"/>
            <a:r>
              <a:rPr lang="en-US" sz="1500" dirty="0">
                <a:solidFill>
                  <a:schemeClr val="tx1"/>
                </a:solidFill>
              </a:rPr>
              <a:t>3. What is one goal your team has over the next year?</a:t>
            </a:r>
          </a:p>
        </p:txBody>
      </p:sp>
    </p:spTree>
    <p:extLst>
      <p:ext uri="{BB962C8B-B14F-4D97-AF65-F5344CB8AC3E}">
        <p14:creationId xmlns:p14="http://schemas.microsoft.com/office/powerpoint/2010/main" val="272877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4FDF38-28A3-448B-9E09-215231865E14}"/>
              </a:ext>
            </a:extLst>
          </p:cNvPr>
          <p:cNvSpPr>
            <a:spLocks noChangeArrowheads="1"/>
          </p:cNvSpPr>
          <p:nvPr/>
        </p:nvSpPr>
        <p:spPr bwMode="auto">
          <a:xfrm>
            <a:off x="3221372"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3422955-20D8-477F-B5F1-C39D3696B2DE}"/>
              </a:ext>
            </a:extLst>
          </p:cNvPr>
          <p:cNvSpPr txBox="1"/>
          <p:nvPr/>
        </p:nvSpPr>
        <p:spPr>
          <a:xfrm>
            <a:off x="1019347" y="1316656"/>
            <a:ext cx="4404049" cy="3046988"/>
          </a:xfrm>
          <a:prstGeom prst="rect">
            <a:avLst/>
          </a:prstGeom>
          <a:noFill/>
        </p:spPr>
        <p:txBody>
          <a:bodyPr wrap="square" rtlCol="0">
            <a:spAutoFit/>
          </a:bodyPr>
          <a:lstStyle/>
          <a:p>
            <a:pPr algn="ctr"/>
            <a:r>
              <a:rPr lang="en-US" sz="3200" b="1" dirty="0">
                <a:solidFill>
                  <a:schemeClr val="accent2"/>
                </a:solidFill>
              </a:rPr>
              <a:t>Thank you for coming.</a:t>
            </a:r>
          </a:p>
          <a:p>
            <a:pPr algn="ctr"/>
            <a:endParaRPr lang="en-US" sz="3200" b="1" dirty="0">
              <a:solidFill>
                <a:schemeClr val="accent1"/>
              </a:solidFill>
            </a:endParaRPr>
          </a:p>
          <a:p>
            <a:pPr algn="ctr"/>
            <a:endParaRPr lang="en-US" sz="3200" b="1" dirty="0">
              <a:solidFill>
                <a:schemeClr val="accent1"/>
              </a:solidFill>
            </a:endParaRPr>
          </a:p>
          <a:p>
            <a:pPr algn="ctr"/>
            <a:r>
              <a:rPr lang="en-US" sz="3200" b="1" dirty="0">
                <a:solidFill>
                  <a:srgbClr val="204E74"/>
                </a:solidFill>
              </a:rPr>
              <a:t>Please fill out your evaluations to assist us in future planning.</a:t>
            </a:r>
          </a:p>
        </p:txBody>
      </p:sp>
      <p:sp>
        <p:nvSpPr>
          <p:cNvPr id="4" name="TextBox 3">
            <a:extLst>
              <a:ext uri="{FF2B5EF4-FFF2-40B4-BE49-F238E27FC236}">
                <a16:creationId xmlns:a16="http://schemas.microsoft.com/office/drawing/2014/main" id="{7AE66DF7-22BA-439F-B103-5201B7435958}"/>
              </a:ext>
            </a:extLst>
          </p:cNvPr>
          <p:cNvSpPr txBox="1"/>
          <p:nvPr/>
        </p:nvSpPr>
        <p:spPr>
          <a:xfrm>
            <a:off x="277091" y="5451699"/>
            <a:ext cx="11450251" cy="584775"/>
          </a:xfrm>
          <a:prstGeom prst="rect">
            <a:avLst/>
          </a:prstGeom>
          <a:noFill/>
        </p:spPr>
        <p:txBody>
          <a:bodyPr wrap="square" rtlCol="0">
            <a:spAutoFit/>
          </a:bodyPr>
          <a:lstStyle/>
          <a:p>
            <a:pPr algn="ctr"/>
            <a:r>
              <a:rPr lang="en-US" sz="1600" i="1" dirty="0"/>
              <a:t>For questions about this presentation or Act 264 please contact SIT Co-Chairs: </a:t>
            </a:r>
          </a:p>
          <a:p>
            <a:pPr algn="ctr"/>
            <a:r>
              <a:rPr lang="en-US" sz="1600" i="1" dirty="0"/>
              <a:t>Cheryle Wilcox at </a:t>
            </a:r>
            <a:r>
              <a:rPr lang="en-US" sz="1600" i="1" dirty="0">
                <a:hlinkClick r:id="rId2"/>
              </a:rPr>
              <a:t>Cheryle.Wilcox@Vermont.gov</a:t>
            </a:r>
            <a:r>
              <a:rPr lang="en-US" sz="1600" i="1" dirty="0"/>
              <a:t>, 802-760-9171 and Diane Bugbee at </a:t>
            </a:r>
            <a:r>
              <a:rPr lang="en-US" sz="1600" i="1" dirty="0">
                <a:hlinkClick r:id="rId3"/>
              </a:rPr>
              <a:t>Diane.Bugbee@Vermont.gov</a:t>
            </a:r>
            <a:r>
              <a:rPr lang="en-US" sz="1600" i="1" dirty="0"/>
              <a:t>, 802-241-0154</a:t>
            </a:r>
          </a:p>
        </p:txBody>
      </p:sp>
      <p:pic>
        <p:nvPicPr>
          <p:cNvPr id="6" name="Picture 5">
            <a:extLst>
              <a:ext uri="{FF2B5EF4-FFF2-40B4-BE49-F238E27FC236}">
                <a16:creationId xmlns:a16="http://schemas.microsoft.com/office/drawing/2014/main" id="{44C1662E-9084-41AE-B96B-9C6CE691C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9842" y="1316656"/>
            <a:ext cx="4305460" cy="3344786"/>
          </a:xfrm>
          <a:prstGeom prst="rect">
            <a:avLst/>
          </a:prstGeom>
        </p:spPr>
      </p:pic>
    </p:spTree>
    <p:extLst>
      <p:ext uri="{BB962C8B-B14F-4D97-AF65-F5344CB8AC3E}">
        <p14:creationId xmlns:p14="http://schemas.microsoft.com/office/powerpoint/2010/main" val="328969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1" name="Rectangle 83">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2" name="Rectangle 85">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43" name="Straight Connector 87">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b="1" dirty="0">
                <a:solidFill>
                  <a:schemeClr val="tx1">
                    <a:lumMod val="75000"/>
                    <a:lumOff val="25000"/>
                  </a:schemeClr>
                </a:solidFill>
              </a:rPr>
              <a:t>Welcome </a:t>
            </a:r>
          </a:p>
        </p:txBody>
      </p:sp>
      <p:sp>
        <p:nvSpPr>
          <p:cNvPr id="7" name="TextBox 6">
            <a:extLst>
              <a:ext uri="{FF2B5EF4-FFF2-40B4-BE49-F238E27FC236}">
                <a16:creationId xmlns:a16="http://schemas.microsoft.com/office/drawing/2014/main" id="{9ABBC247-C401-4501-B0C6-CCF2057C9878}"/>
              </a:ext>
            </a:extLst>
          </p:cNvPr>
          <p:cNvSpPr txBox="1"/>
          <p:nvPr/>
        </p:nvSpPr>
        <p:spPr>
          <a:xfrm>
            <a:off x="544749" y="1845734"/>
            <a:ext cx="7007517" cy="4023360"/>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endParaRPr lang="en-US" sz="24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2400" i="1" dirty="0">
                <a:solidFill>
                  <a:schemeClr val="tx1">
                    <a:lumMod val="75000"/>
                    <a:lumOff val="25000"/>
                  </a:schemeClr>
                </a:solidFill>
              </a:rPr>
              <a:t>Dan French, Secretary, Agency of Education</a:t>
            </a:r>
          </a:p>
          <a:p>
            <a:pPr defTabSz="914400">
              <a:lnSpc>
                <a:spcPct val="90000"/>
              </a:lnSpc>
              <a:spcAft>
                <a:spcPts val="600"/>
              </a:spcAft>
              <a:buClr>
                <a:schemeClr val="accent1"/>
              </a:buClr>
              <a:buFont typeface="Calibri" panose="020F0502020204030204" pitchFamily="34" charset="0"/>
            </a:pPr>
            <a:r>
              <a:rPr lang="en-US" sz="2400" i="1" dirty="0">
                <a:solidFill>
                  <a:schemeClr val="tx1">
                    <a:lumMod val="75000"/>
                    <a:lumOff val="25000"/>
                  </a:schemeClr>
                </a:solidFill>
              </a:rPr>
              <a:t>Camille George, DAIL</a:t>
            </a:r>
            <a:r>
              <a:rPr lang="en-US" sz="2400" i="1">
                <a:solidFill>
                  <a:schemeClr val="tx1">
                    <a:lumMod val="75000"/>
                    <a:lumOff val="25000"/>
                  </a:schemeClr>
                </a:solidFill>
              </a:rPr>
              <a:t>, Acting </a:t>
            </a:r>
            <a:r>
              <a:rPr lang="en-US" sz="2400" i="1" dirty="0">
                <a:solidFill>
                  <a:schemeClr val="tx1">
                    <a:lumMod val="75000"/>
                    <a:lumOff val="25000"/>
                  </a:schemeClr>
                </a:solidFill>
              </a:rPr>
              <a:t>Commissioner</a:t>
            </a:r>
          </a:p>
          <a:p>
            <a:pPr defTabSz="914400">
              <a:lnSpc>
                <a:spcPct val="90000"/>
              </a:lnSpc>
              <a:spcAft>
                <a:spcPts val="600"/>
              </a:spcAft>
              <a:buClr>
                <a:schemeClr val="accent1"/>
              </a:buClr>
              <a:buFont typeface="Calibri" panose="020F0502020204030204" pitchFamily="34" charset="0"/>
            </a:pPr>
            <a:r>
              <a:rPr lang="en-US" sz="2400" i="1" dirty="0">
                <a:solidFill>
                  <a:schemeClr val="tx1">
                    <a:lumMod val="75000"/>
                    <a:lumOff val="25000"/>
                  </a:schemeClr>
                </a:solidFill>
              </a:rPr>
              <a:t>Ken Schatz, DCF, Commissioner </a:t>
            </a:r>
          </a:p>
          <a:p>
            <a:pPr defTabSz="914400">
              <a:lnSpc>
                <a:spcPct val="90000"/>
              </a:lnSpc>
              <a:spcAft>
                <a:spcPts val="600"/>
              </a:spcAft>
              <a:buClr>
                <a:schemeClr val="accent1"/>
              </a:buClr>
              <a:buFont typeface="Calibri" panose="020F0502020204030204" pitchFamily="34" charset="0"/>
            </a:pPr>
            <a:r>
              <a:rPr lang="en-US" sz="2400" i="1" dirty="0">
                <a:solidFill>
                  <a:schemeClr val="tx1">
                    <a:lumMod val="75000"/>
                    <a:lumOff val="25000"/>
                  </a:schemeClr>
                </a:solidFill>
              </a:rPr>
              <a:t>Sarah Squirrell, DMH, Commissioner</a:t>
            </a:r>
          </a:p>
          <a:p>
            <a:pPr defTabSz="914400">
              <a:lnSpc>
                <a:spcPct val="90000"/>
              </a:lnSpc>
              <a:spcAft>
                <a:spcPts val="600"/>
              </a:spcAft>
              <a:buClr>
                <a:schemeClr val="accent1"/>
              </a:buClr>
              <a:buFont typeface="Calibri" panose="020F0502020204030204" pitchFamily="34" charset="0"/>
            </a:pPr>
            <a:endParaRPr lang="en-US" sz="24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24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2400"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24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rPr>
              <a:t> </a:t>
            </a:r>
          </a:p>
        </p:txBody>
      </p:sp>
      <p:sp>
        <p:nvSpPr>
          <p:cNvPr id="5" name="TextBox 4">
            <a:extLst>
              <a:ext uri="{FF2B5EF4-FFF2-40B4-BE49-F238E27FC236}">
                <a16:creationId xmlns:a16="http://schemas.microsoft.com/office/drawing/2014/main" id="{2E9941BB-F5A4-47CF-B546-779AF4722CA0}"/>
              </a:ext>
            </a:extLst>
          </p:cNvPr>
          <p:cNvSpPr txBox="1"/>
          <p:nvPr/>
        </p:nvSpPr>
        <p:spPr>
          <a:xfrm>
            <a:off x="544749" y="5163388"/>
            <a:ext cx="10856068" cy="830997"/>
          </a:xfrm>
          <a:prstGeom prst="rect">
            <a:avLst/>
          </a:prstGeom>
          <a:noFill/>
        </p:spPr>
        <p:txBody>
          <a:bodyPr wrap="square" rtlCol="0">
            <a:spAutoFit/>
          </a:bodyPr>
          <a:lstStyle/>
          <a:p>
            <a:pPr algn="ctr"/>
            <a:r>
              <a:rPr lang="en-US" sz="2400" dirty="0">
                <a:solidFill>
                  <a:schemeClr val="bg1"/>
                </a:solidFill>
              </a:rPr>
              <a:t>We don’t have to do it all alone. We were never meant to. </a:t>
            </a:r>
          </a:p>
          <a:p>
            <a:pPr algn="ctr"/>
            <a:r>
              <a:rPr lang="en-US" sz="2400" i="1" dirty="0">
                <a:solidFill>
                  <a:schemeClr val="bg1"/>
                </a:solidFill>
              </a:rPr>
              <a:t>~ </a:t>
            </a:r>
            <a:r>
              <a:rPr lang="en-US" sz="2400" i="1" dirty="0" err="1">
                <a:solidFill>
                  <a:schemeClr val="bg1"/>
                </a:solidFill>
              </a:rPr>
              <a:t>Brene</a:t>
            </a:r>
            <a:r>
              <a:rPr lang="en-US" sz="2400" i="1" dirty="0">
                <a:solidFill>
                  <a:schemeClr val="bg1"/>
                </a:solidFill>
              </a:rPr>
              <a:t> Brown</a:t>
            </a:r>
          </a:p>
        </p:txBody>
      </p:sp>
      <p:pic>
        <p:nvPicPr>
          <p:cNvPr id="8" name="Picture 7" descr="A person holding a baby&#10;&#10;Description automatically generated">
            <a:extLst>
              <a:ext uri="{FF2B5EF4-FFF2-40B4-BE49-F238E27FC236}">
                <a16:creationId xmlns:a16="http://schemas.microsoft.com/office/drawing/2014/main" id="{0CF7B111-8B1D-44E7-9CD4-A5DEFAA81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617" y="1006559"/>
            <a:ext cx="4694701" cy="3366981"/>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2E548-D520-45C6-B823-F24005293DB2}"/>
              </a:ext>
            </a:extLst>
          </p:cNvPr>
          <p:cNvSpPr>
            <a:spLocks noGrp="1"/>
          </p:cNvSpPr>
          <p:nvPr>
            <p:ph idx="1"/>
          </p:nvPr>
        </p:nvSpPr>
        <p:spPr>
          <a:xfrm>
            <a:off x="213360" y="853440"/>
            <a:ext cx="9738360" cy="5015654"/>
          </a:xfrm>
        </p:spPr>
        <p:txBody>
          <a:bodyPr>
            <a:normAutofit fontScale="92500" lnSpcReduction="10000"/>
          </a:bodyPr>
          <a:lstStyle/>
          <a:p>
            <a:pPr marL="457200" lvl="0" indent="-457200">
              <a:buFont typeface="+mj-lt"/>
              <a:buAutoNum type="arabicPeriod"/>
            </a:pPr>
            <a:r>
              <a:rPr lang="en-US" sz="3200" dirty="0"/>
              <a:t>What do you see as the challenges children, youth and families face today in Vermont? What values do you believe should guide our work together? </a:t>
            </a:r>
          </a:p>
          <a:p>
            <a:pPr marL="457200" lvl="0" indent="-457200">
              <a:buFont typeface="+mj-lt"/>
              <a:buAutoNum type="arabicPeriod"/>
            </a:pPr>
            <a:endParaRPr lang="en-US" sz="3200" dirty="0"/>
          </a:p>
          <a:p>
            <a:pPr marL="457200" lvl="0" indent="-457200">
              <a:buFont typeface="+mj-lt"/>
              <a:buAutoNum type="arabicPeriod"/>
            </a:pPr>
            <a:r>
              <a:rPr lang="en-US" sz="3200" dirty="0"/>
              <a:t>What do you value most about interagency collaboration? W</a:t>
            </a:r>
            <a:r>
              <a:rPr lang="en-US" sz="3200" i="1" dirty="0"/>
              <a:t>hat is your vision and how do you see act 264 playing a role in that vision?</a:t>
            </a:r>
            <a:r>
              <a:rPr lang="en-US" sz="3200" dirty="0"/>
              <a:t> </a:t>
            </a:r>
          </a:p>
          <a:p>
            <a:pPr marL="457200" lvl="0" indent="-457200">
              <a:buFont typeface="+mj-lt"/>
              <a:buAutoNum type="arabicPeriod"/>
            </a:pPr>
            <a:endParaRPr lang="en-US" sz="3200" dirty="0"/>
          </a:p>
          <a:p>
            <a:pPr marL="457200" lvl="0" indent="-457200">
              <a:buFont typeface="+mj-lt"/>
              <a:buAutoNum type="arabicPeriod"/>
            </a:pPr>
            <a:r>
              <a:rPr lang="en-US" sz="3200" dirty="0"/>
              <a:t>If you have had an experience in your work where you saw some change for a family or child that required out of the box thinking and collaboration, could you describe that? </a:t>
            </a:r>
          </a:p>
        </p:txBody>
      </p:sp>
      <p:pic>
        <p:nvPicPr>
          <p:cNvPr id="4" name="Picture 3" descr="A drawing of a cartoon character&#10;&#10;Description automatically generated">
            <a:extLst>
              <a:ext uri="{FF2B5EF4-FFF2-40B4-BE49-F238E27FC236}">
                <a16:creationId xmlns:a16="http://schemas.microsoft.com/office/drawing/2014/main" id="{7E1661AE-437B-4D00-ABAE-9E1676268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8463" y="4800600"/>
            <a:ext cx="1285522" cy="1664106"/>
          </a:xfrm>
          <a:prstGeom prst="rect">
            <a:avLst/>
          </a:prstGeom>
          <a:noFill/>
        </p:spPr>
      </p:pic>
    </p:spTree>
    <p:extLst>
      <p:ext uri="{BB962C8B-B14F-4D97-AF65-F5344CB8AC3E}">
        <p14:creationId xmlns:p14="http://schemas.microsoft.com/office/powerpoint/2010/main" val="65034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8ADAF-5729-4B89-86E2-54EEBBDBD63A}"/>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b="1" dirty="0">
                <a:solidFill>
                  <a:schemeClr val="tx1">
                    <a:lumMod val="85000"/>
                    <a:lumOff val="15000"/>
                  </a:schemeClr>
                </a:solidFill>
              </a:rPr>
              <a:t>Updates and Highlights</a:t>
            </a:r>
          </a:p>
        </p:txBody>
      </p:sp>
      <p:pic>
        <p:nvPicPr>
          <p:cNvPr id="5" name="Content Placeholder 4" descr="A picture containing person, indoor, colorful, little&#10;&#10;Description automatically generated">
            <a:extLst>
              <a:ext uri="{FF2B5EF4-FFF2-40B4-BE49-F238E27FC236}">
                <a16:creationId xmlns:a16="http://schemas.microsoft.com/office/drawing/2014/main" id="{538EA702-1A81-4826-9D2F-BE8092DB81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3999" y="860207"/>
            <a:ext cx="6912217" cy="4613904"/>
          </a:xfrm>
          <a:prstGeom prst="rect">
            <a:avLst/>
          </a:prstGeom>
        </p:spPr>
      </p:pic>
      <p:cxnSp>
        <p:nvCxnSpPr>
          <p:cNvPr id="18" name="Straight Connector 17">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50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46">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A2CC0-7A86-4D2C-853E-E970DA12C5DC}"/>
              </a:ext>
            </a:extLst>
          </p:cNvPr>
          <p:cNvSpPr>
            <a:spLocks noGrp="1"/>
          </p:cNvSpPr>
          <p:nvPr>
            <p:ph type="ctrTitle"/>
          </p:nvPr>
        </p:nvSpPr>
        <p:spPr>
          <a:xfrm>
            <a:off x="8141110" y="639097"/>
            <a:ext cx="3401961" cy="3686015"/>
          </a:xfrm>
        </p:spPr>
        <p:txBody>
          <a:bodyPr vert="horz" lIns="91440" tIns="45720" rIns="91440" bIns="45720" rtlCol="0" anchor="b">
            <a:normAutofit/>
          </a:bodyPr>
          <a:lstStyle/>
          <a:p>
            <a:r>
              <a:rPr lang="en-US" sz="6600" b="1" dirty="0">
                <a:solidFill>
                  <a:schemeClr val="tx1">
                    <a:lumMod val="85000"/>
                    <a:lumOff val="15000"/>
                  </a:schemeClr>
                </a:solidFill>
              </a:rPr>
              <a:t>New logo!!!</a:t>
            </a:r>
          </a:p>
        </p:txBody>
      </p:sp>
      <p:sp>
        <p:nvSpPr>
          <p:cNvPr id="3" name="Subtitle 2">
            <a:extLst>
              <a:ext uri="{FF2B5EF4-FFF2-40B4-BE49-F238E27FC236}">
                <a16:creationId xmlns:a16="http://schemas.microsoft.com/office/drawing/2014/main" id="{40E9F7CC-4A16-4E30-8A1B-D1649AB0743C}"/>
              </a:ext>
            </a:extLst>
          </p:cNvPr>
          <p:cNvSpPr>
            <a:spLocks noGrp="1"/>
          </p:cNvSpPr>
          <p:nvPr>
            <p:ph type="subTitle" idx="1"/>
          </p:nvPr>
        </p:nvSpPr>
        <p:spPr>
          <a:xfrm>
            <a:off x="8141110" y="4455621"/>
            <a:ext cx="3417990" cy="1238616"/>
          </a:xfrm>
        </p:spPr>
        <p:txBody>
          <a:bodyPr vert="horz" lIns="91440" tIns="45720" rIns="91440" bIns="45720" rtlCol="0">
            <a:normAutofit/>
          </a:bodyPr>
          <a:lstStyle/>
          <a:p>
            <a:pPr>
              <a:spcBef>
                <a:spcPts val="1200"/>
              </a:spcBef>
            </a:pPr>
            <a:r>
              <a:rPr lang="en-US" sz="2000" cap="all" spc="200" dirty="0">
                <a:solidFill>
                  <a:schemeClr val="tx1">
                    <a:lumMod val="85000"/>
                    <a:lumOff val="15000"/>
                  </a:schemeClr>
                </a:solidFill>
                <a:latin typeface="+mj-lt"/>
              </a:rPr>
              <a:t>Thanks to VFFCMH and the incredible talents of the youth artist who created this!</a:t>
            </a:r>
          </a:p>
        </p:txBody>
      </p:sp>
      <p:pic>
        <p:nvPicPr>
          <p:cNvPr id="21" name="Picture Placeholder 8" descr="A drawing of a cartoon character&#10;&#10;Description automatically generated">
            <a:extLst>
              <a:ext uri="{FF2B5EF4-FFF2-40B4-BE49-F238E27FC236}">
                <a16:creationId xmlns:a16="http://schemas.microsoft.com/office/drawing/2014/main" id="{CA56F98E-5470-4410-9B23-00F677886497}"/>
              </a:ext>
            </a:extLst>
          </p:cNvPr>
          <p:cNvPicPr>
            <a:picLocks noChangeAspect="1"/>
          </p:cNvPicPr>
          <p:nvPr/>
        </p:nvPicPr>
        <p:blipFill rotWithShape="1">
          <a:blip r:embed="rId2">
            <a:extLst>
              <a:ext uri="{28A0092B-C50C-407E-A947-70E740481C1C}">
                <a14:useLocalDpi xmlns:a14="http://schemas.microsoft.com/office/drawing/2010/main" val="0"/>
              </a:ext>
            </a:extLst>
          </a:blip>
          <a:srcRect r="-2" b="1789"/>
          <a:stretch/>
        </p:blipFill>
        <p:spPr>
          <a:xfrm>
            <a:off x="2102340" y="640081"/>
            <a:ext cx="3975535" cy="5054156"/>
          </a:xfrm>
          <a:prstGeom prst="rect">
            <a:avLst/>
          </a:prstGeom>
          <a:solidFill>
            <a:schemeClr val="tx1">
              <a:lumMod val="20000"/>
              <a:lumOff val="80000"/>
            </a:schemeClr>
          </a:solidFill>
        </p:spPr>
      </p:pic>
      <p:cxnSp>
        <p:nvCxnSpPr>
          <p:cNvPr id="49" name="Straight Connector 48">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829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2807E3-15C8-4443-9978-C9B498997E4B}"/>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3700" b="1"/>
              <a:t>What do your Act 264 Board Survey Results Tell Us? </a:t>
            </a:r>
            <a:br>
              <a:rPr lang="en-US" sz="3700" b="1"/>
            </a:br>
            <a:r>
              <a:rPr lang="en-US" sz="3700" b="1"/>
              <a:t>Challenges</a:t>
            </a:r>
          </a:p>
        </p:txBody>
      </p:sp>
      <p:sp>
        <p:nvSpPr>
          <p:cNvPr id="4" name="Content Placeholder 3">
            <a:extLst>
              <a:ext uri="{FF2B5EF4-FFF2-40B4-BE49-F238E27FC236}">
                <a16:creationId xmlns:a16="http://schemas.microsoft.com/office/drawing/2014/main" id="{AC309E6E-D0A5-4F51-85C3-6F64AEFA26C6}"/>
              </a:ext>
            </a:extLst>
          </p:cNvPr>
          <p:cNvSpPr>
            <a:spLocks noGrp="1"/>
          </p:cNvSpPr>
          <p:nvPr>
            <p:ph sz="half" idx="2"/>
          </p:nvPr>
        </p:nvSpPr>
        <p:spPr>
          <a:xfrm>
            <a:off x="480767" y="2186176"/>
            <a:ext cx="7071499" cy="3909820"/>
          </a:xfrm>
        </p:spPr>
        <p:txBody>
          <a:bodyPr vert="horz" lIns="0" tIns="45720" rIns="0" bIns="45720" numCol="2" rtlCol="0">
            <a:noAutofit/>
          </a:bodyPr>
          <a:lstStyle/>
          <a:p>
            <a:pPr marL="342900" indent="-342900">
              <a:spcBef>
                <a:spcPts val="0"/>
              </a:spcBef>
              <a:spcAft>
                <a:spcPts val="600"/>
              </a:spcAft>
              <a:buFont typeface="Calibri" panose="020F0502020204030204" pitchFamily="34" charset="0"/>
              <a:buAutoNum type="arabicPeriod"/>
            </a:pPr>
            <a:r>
              <a:rPr lang="en-US" sz="1600" b="1" dirty="0"/>
              <a:t>Workforce issues across all agencies/schools</a:t>
            </a:r>
          </a:p>
          <a:p>
            <a:pPr marL="342900" indent="-342900">
              <a:spcBef>
                <a:spcPts val="0"/>
              </a:spcBef>
              <a:spcAft>
                <a:spcPts val="600"/>
              </a:spcAft>
              <a:buFont typeface="Calibri" panose="020F0502020204030204" pitchFamily="34" charset="0"/>
              <a:buAutoNum type="arabicPeriod"/>
            </a:pPr>
            <a:r>
              <a:rPr lang="en-US" sz="1600" b="1" dirty="0"/>
              <a:t>Acuity of child/family need</a:t>
            </a:r>
          </a:p>
          <a:p>
            <a:pPr marL="342900" indent="-342900">
              <a:spcBef>
                <a:spcPts val="0"/>
              </a:spcBef>
              <a:spcAft>
                <a:spcPts val="600"/>
              </a:spcAft>
              <a:buFont typeface="Calibri" panose="020F0502020204030204" pitchFamily="34" charset="0"/>
              <a:buAutoNum type="arabicPeriod"/>
            </a:pPr>
            <a:r>
              <a:rPr lang="en-US" sz="1600" b="1" dirty="0"/>
              <a:t>Lack of funding, resources, psychiatry, transportation</a:t>
            </a:r>
          </a:p>
          <a:p>
            <a:pPr marL="342900" indent="-342900">
              <a:spcBef>
                <a:spcPts val="0"/>
              </a:spcBef>
              <a:spcAft>
                <a:spcPts val="600"/>
              </a:spcAft>
              <a:buFont typeface="Calibri" panose="020F0502020204030204" pitchFamily="34" charset="0"/>
              <a:buAutoNum type="arabicPeriod"/>
            </a:pPr>
            <a:r>
              <a:rPr lang="en-US" sz="1600" b="1" dirty="0"/>
              <a:t>Waiting lists for programs/services</a:t>
            </a:r>
          </a:p>
          <a:p>
            <a:pPr marL="342900" indent="-342900">
              <a:spcBef>
                <a:spcPts val="0"/>
              </a:spcBef>
              <a:spcAft>
                <a:spcPts val="600"/>
              </a:spcAft>
              <a:buFont typeface="Calibri" panose="020F0502020204030204" pitchFamily="34" charset="0"/>
              <a:buAutoNum type="arabicPeriod"/>
            </a:pPr>
            <a:r>
              <a:rPr lang="en-US" sz="1600" b="1" dirty="0"/>
              <a:t>Having representation from schools</a:t>
            </a:r>
          </a:p>
          <a:p>
            <a:pPr marL="0" indent="0">
              <a:spcBef>
                <a:spcPts val="0"/>
              </a:spcBef>
              <a:spcAft>
                <a:spcPts val="600"/>
              </a:spcAft>
              <a:buNone/>
            </a:pPr>
            <a:endParaRPr lang="en-US" sz="1600" b="1" dirty="0"/>
          </a:p>
          <a:p>
            <a:pPr>
              <a:spcBef>
                <a:spcPts val="0"/>
              </a:spcBef>
              <a:spcAft>
                <a:spcPts val="600"/>
              </a:spcAft>
              <a:buFont typeface="Wingdings" panose="05000000000000000000" pitchFamily="2" charset="2"/>
              <a:buChar char="Ø"/>
            </a:pPr>
            <a:r>
              <a:rPr lang="en-US" sz="1600" dirty="0"/>
              <a:t>Intergenerational poverty and trauma.</a:t>
            </a:r>
          </a:p>
          <a:p>
            <a:pPr>
              <a:spcBef>
                <a:spcPts val="0"/>
              </a:spcBef>
              <a:spcAft>
                <a:spcPts val="600"/>
              </a:spcAft>
              <a:buFont typeface="Wingdings" panose="05000000000000000000" pitchFamily="2" charset="2"/>
              <a:buChar char="Ø"/>
            </a:pPr>
            <a:r>
              <a:rPr lang="en-US" sz="1600" dirty="0"/>
              <a:t>Ongoing challenges related to funding silos</a:t>
            </a:r>
          </a:p>
          <a:p>
            <a:pPr>
              <a:spcBef>
                <a:spcPts val="0"/>
              </a:spcBef>
              <a:spcAft>
                <a:spcPts val="600"/>
              </a:spcAft>
              <a:buFont typeface="Wingdings" panose="05000000000000000000" pitchFamily="2" charset="2"/>
              <a:buChar char="Ø"/>
            </a:pPr>
            <a:r>
              <a:rPr lang="en-US" sz="1600" dirty="0"/>
              <a:t>VT residential options</a:t>
            </a:r>
          </a:p>
          <a:p>
            <a:pPr>
              <a:spcBef>
                <a:spcPts val="0"/>
              </a:spcBef>
              <a:spcAft>
                <a:spcPts val="600"/>
              </a:spcAft>
              <a:buFont typeface="Wingdings" panose="05000000000000000000" pitchFamily="2" charset="2"/>
              <a:buChar char="Ø"/>
            </a:pPr>
            <a:r>
              <a:rPr lang="en-US" sz="1600" dirty="0"/>
              <a:t>Finding a local parent representative</a:t>
            </a:r>
          </a:p>
          <a:p>
            <a:pPr>
              <a:spcBef>
                <a:spcPts val="0"/>
              </a:spcBef>
              <a:spcAft>
                <a:spcPts val="600"/>
              </a:spcAft>
              <a:buFont typeface="Wingdings" panose="05000000000000000000" pitchFamily="2" charset="2"/>
              <a:buChar char="Ø"/>
            </a:pPr>
            <a:endParaRPr lang="en-US" sz="1600" dirty="0"/>
          </a:p>
          <a:p>
            <a:pPr>
              <a:spcBef>
                <a:spcPts val="0"/>
              </a:spcBef>
              <a:spcAft>
                <a:spcPts val="600"/>
              </a:spcAft>
              <a:buFont typeface="Wingdings" panose="05000000000000000000" pitchFamily="2" charset="2"/>
              <a:buChar char="Ø"/>
            </a:pPr>
            <a:r>
              <a:rPr lang="en-US" sz="1600" dirty="0"/>
              <a:t>Connecting Parent Rep to families in advance of meeting; assistance in completing forms, explaining process</a:t>
            </a:r>
          </a:p>
          <a:p>
            <a:pPr>
              <a:spcBef>
                <a:spcPts val="0"/>
              </a:spcBef>
              <a:spcAft>
                <a:spcPts val="600"/>
              </a:spcAft>
              <a:buFont typeface="Wingdings" panose="05000000000000000000" pitchFamily="2" charset="2"/>
              <a:buChar char="Ø"/>
            </a:pPr>
            <a:r>
              <a:rPr lang="en-US" sz="1600" dirty="0"/>
              <a:t>How do we do the system work needed to train</a:t>
            </a:r>
          </a:p>
          <a:p>
            <a:pPr>
              <a:spcBef>
                <a:spcPts val="0"/>
              </a:spcBef>
              <a:spcAft>
                <a:spcPts val="600"/>
              </a:spcAft>
              <a:buFont typeface="Wingdings" panose="05000000000000000000" pitchFamily="2" charset="2"/>
              <a:buChar char="Ø"/>
            </a:pPr>
            <a:r>
              <a:rPr lang="en-US" sz="1600" dirty="0"/>
              <a:t>Relationship with SIT is less clear</a:t>
            </a:r>
          </a:p>
          <a:p>
            <a:pPr>
              <a:spcBef>
                <a:spcPts val="0"/>
              </a:spcBef>
              <a:spcAft>
                <a:spcPts val="600"/>
              </a:spcAft>
              <a:buFont typeface="Wingdings" panose="05000000000000000000" pitchFamily="2" charset="2"/>
              <a:buChar char="Ø"/>
            </a:pPr>
            <a:r>
              <a:rPr lang="en-US" sz="1600" dirty="0"/>
              <a:t>Process can be overwhelming for families: meeting is stressful, terminology confusing, forms are lengthy and overwhelming</a:t>
            </a:r>
          </a:p>
          <a:p>
            <a:pPr>
              <a:spcBef>
                <a:spcPts val="0"/>
              </a:spcBef>
              <a:spcAft>
                <a:spcPts val="600"/>
              </a:spcAft>
              <a:buFont typeface="Wingdings" panose="05000000000000000000" pitchFamily="2" charset="2"/>
              <a:buChar char="Ø"/>
            </a:pPr>
            <a:r>
              <a:rPr lang="en-US" sz="1600" dirty="0"/>
              <a:t>Lower numbers of family consultations</a:t>
            </a:r>
          </a:p>
          <a:p>
            <a:pPr>
              <a:spcBef>
                <a:spcPts val="0"/>
              </a:spcBef>
              <a:spcAft>
                <a:spcPts val="600"/>
              </a:spcAft>
              <a:buFont typeface="Wingdings" panose="05000000000000000000" pitchFamily="2" charset="2"/>
              <a:buChar char="Ø"/>
            </a:pPr>
            <a:r>
              <a:rPr lang="en-US" sz="1600" dirty="0"/>
              <a:t>Lack of community resources</a:t>
            </a:r>
          </a:p>
          <a:p>
            <a:pPr>
              <a:spcBef>
                <a:spcPts val="0"/>
              </a:spcBef>
              <a:spcAft>
                <a:spcPts val="600"/>
              </a:spcAft>
            </a:pPr>
            <a:endParaRPr lang="en-US" sz="1600" dirty="0"/>
          </a:p>
        </p:txBody>
      </p:sp>
      <p:pic>
        <p:nvPicPr>
          <p:cNvPr id="5" name="Picture 4" descr="A yellow sign on a pole&#10;&#10;Description automatically generated">
            <a:extLst>
              <a:ext uri="{FF2B5EF4-FFF2-40B4-BE49-F238E27FC236}">
                <a16:creationId xmlns:a16="http://schemas.microsoft.com/office/drawing/2014/main" id="{CCFDE3BA-24C0-4298-BF6B-FF2A8D75C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609400"/>
            <a:ext cx="3135109" cy="2084847"/>
          </a:xfrm>
          <a:prstGeom prst="rect">
            <a:avLst/>
          </a:prstGeom>
        </p:spPr>
      </p:pic>
    </p:spTree>
    <p:extLst>
      <p:ext uri="{BB962C8B-B14F-4D97-AF65-F5344CB8AC3E}">
        <p14:creationId xmlns:p14="http://schemas.microsoft.com/office/powerpoint/2010/main" val="37036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07E3-15C8-4443-9978-C9B498997E4B}"/>
              </a:ext>
            </a:extLst>
          </p:cNvPr>
          <p:cNvSpPr>
            <a:spLocks noGrp="1"/>
          </p:cNvSpPr>
          <p:nvPr>
            <p:ph type="title"/>
          </p:nvPr>
        </p:nvSpPr>
        <p:spPr>
          <a:xfrm>
            <a:off x="3949830" y="290402"/>
            <a:ext cx="4651185" cy="1376906"/>
          </a:xfrm>
        </p:spPr>
        <p:txBody>
          <a:bodyPr>
            <a:normAutofit fontScale="90000"/>
          </a:bodyPr>
          <a:lstStyle/>
          <a:p>
            <a:pPr algn="ctr"/>
            <a:r>
              <a:rPr lang="en-US" sz="3600" b="1" dirty="0"/>
              <a:t>What do your Act 264 Board Survey Results Tell Us?</a:t>
            </a:r>
            <a:br>
              <a:rPr lang="en-US" sz="3600" b="1" dirty="0"/>
            </a:br>
            <a:r>
              <a:rPr lang="en-US" sz="3600" b="1" dirty="0">
                <a:solidFill>
                  <a:schemeClr val="accent1">
                    <a:lumMod val="75000"/>
                  </a:schemeClr>
                </a:solidFill>
              </a:rPr>
              <a:t>Strengths</a:t>
            </a:r>
          </a:p>
        </p:txBody>
      </p:sp>
      <p:sp>
        <p:nvSpPr>
          <p:cNvPr id="3" name="Content Placeholder 2">
            <a:extLst>
              <a:ext uri="{FF2B5EF4-FFF2-40B4-BE49-F238E27FC236}">
                <a16:creationId xmlns:a16="http://schemas.microsoft.com/office/drawing/2014/main" id="{133FEA48-A43D-4F5D-93A1-F608744D2C0B}"/>
              </a:ext>
            </a:extLst>
          </p:cNvPr>
          <p:cNvSpPr>
            <a:spLocks noGrp="1"/>
          </p:cNvSpPr>
          <p:nvPr>
            <p:ph sz="half" idx="1"/>
          </p:nvPr>
        </p:nvSpPr>
        <p:spPr>
          <a:xfrm>
            <a:off x="235670" y="2224726"/>
            <a:ext cx="11670384" cy="3531104"/>
          </a:xfrm>
        </p:spPr>
        <p:txBody>
          <a:bodyPr numCol="2">
            <a:normAutofit fontScale="77500" lnSpcReduction="20000"/>
          </a:bodyPr>
          <a:lstStyle/>
          <a:p>
            <a:pPr marL="457200" indent="-457200">
              <a:buFont typeface="+mj-lt"/>
              <a:buAutoNum type="arabicPeriod"/>
            </a:pPr>
            <a:r>
              <a:rPr lang="en-US" b="1" dirty="0"/>
              <a:t>Collaboration </a:t>
            </a:r>
          </a:p>
          <a:p>
            <a:pPr marL="457200" indent="-457200">
              <a:buFont typeface="+mj-lt"/>
              <a:buAutoNum type="arabicPeriod"/>
            </a:pPr>
            <a:r>
              <a:rPr lang="en-US" b="1" dirty="0"/>
              <a:t>We are good at looking broadly at the system of care issues</a:t>
            </a:r>
          </a:p>
          <a:p>
            <a:pPr marL="457200" indent="-457200">
              <a:buFont typeface="+mj-lt"/>
              <a:buAutoNum type="arabicPeriod"/>
            </a:pPr>
            <a:r>
              <a:rPr lang="en-US" b="1" dirty="0"/>
              <a:t>Willingness to think outside the box to solve a problem </a:t>
            </a:r>
          </a:p>
          <a:p>
            <a:pPr marL="457200" indent="-457200">
              <a:buFont typeface="+mj-lt"/>
              <a:buAutoNum type="arabicPeriod"/>
            </a:pPr>
            <a:r>
              <a:rPr lang="en-US" b="1" dirty="0"/>
              <a:t>The commitment of the members who attend each month</a:t>
            </a:r>
          </a:p>
          <a:p>
            <a:pPr marL="457200" indent="-457200">
              <a:buFont typeface="+mj-lt"/>
              <a:buAutoNum type="arabicPeriod"/>
            </a:pPr>
            <a:r>
              <a:rPr lang="en-US" b="1" dirty="0"/>
              <a:t>Everybody really cares and tries to remove barriers</a:t>
            </a:r>
          </a:p>
          <a:p>
            <a:pPr marL="457200" indent="-457200">
              <a:buFont typeface="+mj-lt"/>
              <a:buAutoNum type="arabicPeriod"/>
            </a:pPr>
            <a:r>
              <a:rPr lang="en-US" b="1" dirty="0"/>
              <a:t>Parent voice at the table</a:t>
            </a:r>
          </a:p>
          <a:p>
            <a:pPr marL="0" indent="0">
              <a:buNone/>
            </a:pPr>
            <a:endParaRPr lang="en-US" b="1" dirty="0"/>
          </a:p>
          <a:p>
            <a:pPr>
              <a:buFont typeface="Wingdings" panose="05000000000000000000" pitchFamily="2" charset="2"/>
              <a:buChar char="Ø"/>
            </a:pPr>
            <a:r>
              <a:rPr lang="en-US" dirty="0"/>
              <a:t>Our LIT has multiple members and agencies represented.</a:t>
            </a:r>
          </a:p>
          <a:p>
            <a:pPr>
              <a:buFont typeface="Wingdings" panose="05000000000000000000" pitchFamily="2" charset="2"/>
              <a:buChar char="Ø"/>
            </a:pPr>
            <a:r>
              <a:rPr lang="en-US" dirty="0"/>
              <a:t>Possibility of assuming concerns are resolved at CSP level or other resource team since there are not many referrals to LIT</a:t>
            </a:r>
          </a:p>
          <a:p>
            <a:pPr lvl="1">
              <a:lnSpc>
                <a:spcPct val="170000"/>
              </a:lnSpc>
              <a:buFont typeface="Wingdings" panose="05000000000000000000" pitchFamily="2" charset="2"/>
              <a:buChar char="Ø"/>
            </a:pPr>
            <a:r>
              <a:rPr lang="en-US" sz="2100" dirty="0"/>
              <a:t>Our LIT meets 2 times a month</a:t>
            </a:r>
          </a:p>
          <a:p>
            <a:pPr lvl="1">
              <a:lnSpc>
                <a:spcPct val="170000"/>
              </a:lnSpc>
              <a:buFont typeface="Wingdings" panose="05000000000000000000" pitchFamily="2" charset="2"/>
              <a:buChar char="Ø"/>
            </a:pPr>
            <a:r>
              <a:rPr lang="en-US" sz="2100" dirty="0"/>
              <a:t>Flexible approach with families, meets families where they are at</a:t>
            </a:r>
          </a:p>
          <a:p>
            <a:pPr lvl="1">
              <a:lnSpc>
                <a:spcPct val="170000"/>
              </a:lnSpc>
              <a:buFont typeface="Wingdings" panose="05000000000000000000" pitchFamily="2" charset="2"/>
              <a:buChar char="Ø"/>
            </a:pPr>
            <a:r>
              <a:rPr lang="en-US" sz="2100" dirty="0"/>
              <a:t>We have extended members that will attend as needed from the community</a:t>
            </a:r>
          </a:p>
          <a:p>
            <a:pPr lvl="1">
              <a:lnSpc>
                <a:spcPct val="170000"/>
              </a:lnSpc>
              <a:buFont typeface="Wingdings" panose="05000000000000000000" pitchFamily="2" charset="2"/>
              <a:buChar char="Ø"/>
            </a:pPr>
            <a:r>
              <a:rPr lang="en-US" sz="2100" dirty="0"/>
              <a:t>ACES is a subgroup of LIT</a:t>
            </a:r>
          </a:p>
          <a:p>
            <a:pPr lvl="1">
              <a:lnSpc>
                <a:spcPct val="170000"/>
              </a:lnSpc>
              <a:buFont typeface="Wingdings" panose="05000000000000000000" pitchFamily="2" charset="2"/>
              <a:buChar char="Ø"/>
            </a:pPr>
            <a:r>
              <a:rPr lang="en-US" sz="2100" dirty="0"/>
              <a:t>A great strong team with many years of experience</a:t>
            </a:r>
          </a:p>
          <a:p>
            <a:pPr lvl="1">
              <a:lnSpc>
                <a:spcPct val="170000"/>
              </a:lnSpc>
              <a:buFont typeface="Wingdings" panose="05000000000000000000" pitchFamily="2" charset="2"/>
              <a:buChar char="Ø"/>
            </a:pPr>
            <a:r>
              <a:rPr lang="en-US" sz="2100" dirty="0"/>
              <a:t>Willingness to take on community issues such as truancy</a:t>
            </a:r>
          </a:p>
        </p:txBody>
      </p:sp>
      <p:sp>
        <p:nvSpPr>
          <p:cNvPr id="5" name="TextBox 4">
            <a:extLst>
              <a:ext uri="{FF2B5EF4-FFF2-40B4-BE49-F238E27FC236}">
                <a16:creationId xmlns:a16="http://schemas.microsoft.com/office/drawing/2014/main" id="{95962608-4B60-4EB2-97B3-B7BCCAFED453}"/>
              </a:ext>
            </a:extLst>
          </p:cNvPr>
          <p:cNvSpPr txBox="1"/>
          <p:nvPr/>
        </p:nvSpPr>
        <p:spPr>
          <a:xfrm>
            <a:off x="348792" y="5925066"/>
            <a:ext cx="11557262" cy="923330"/>
          </a:xfrm>
          <a:prstGeom prst="rect">
            <a:avLst/>
          </a:prstGeom>
          <a:solidFill>
            <a:schemeClr val="accent2"/>
          </a:solidFill>
        </p:spPr>
        <p:txBody>
          <a:bodyPr wrap="square" rtlCol="0">
            <a:spAutoFit/>
          </a:bodyPr>
          <a:lstStyle/>
          <a:p>
            <a:pPr algn="ctr"/>
            <a:r>
              <a:rPr lang="en-US" b="1" dirty="0">
                <a:solidFill>
                  <a:schemeClr val="bg1"/>
                </a:solidFill>
              </a:rPr>
              <a:t>ALSO…</a:t>
            </a:r>
          </a:p>
          <a:p>
            <a:pPr marL="285750" indent="-285750" algn="ctr">
              <a:buFont typeface="Wingdings" panose="05000000000000000000" pitchFamily="2" charset="2"/>
              <a:buChar char="Ø"/>
            </a:pPr>
            <a:r>
              <a:rPr lang="en-US" dirty="0"/>
              <a:t>Your results get incorporated into the Annual SIT System of Care Report </a:t>
            </a:r>
          </a:p>
          <a:p>
            <a:pPr marL="285750" indent="-285750" algn="ctr">
              <a:buFont typeface="Wingdings" panose="05000000000000000000" pitchFamily="2" charset="2"/>
              <a:buChar char="Ø"/>
            </a:pPr>
            <a:r>
              <a:rPr lang="en-US" dirty="0"/>
              <a:t>We will discuss your responses more when we come this year to visit your LIT</a:t>
            </a:r>
          </a:p>
        </p:txBody>
      </p:sp>
      <p:pic>
        <p:nvPicPr>
          <p:cNvPr id="1026" name="Picture 2" descr="Image result for child superhero">
            <a:hlinkClick r:id="rId2"/>
            <a:extLst>
              <a:ext uri="{FF2B5EF4-FFF2-40B4-BE49-F238E27FC236}">
                <a16:creationId xmlns:a16="http://schemas.microsoft.com/office/drawing/2014/main" id="{B97366BB-C41C-4768-B903-8C24B5933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2" y="24625"/>
            <a:ext cx="2733773" cy="181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A7C97B8-2379-40E5-A95F-FB5E61A53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91303-5CC6-4A6C-ACE6-F49715F1E01B}"/>
              </a:ext>
            </a:extLst>
          </p:cNvPr>
          <p:cNvSpPr>
            <a:spLocks noGrp="1"/>
          </p:cNvSpPr>
          <p:nvPr>
            <p:ph type="ctrTitle"/>
          </p:nvPr>
        </p:nvSpPr>
        <p:spPr>
          <a:xfrm>
            <a:off x="7489771" y="634946"/>
            <a:ext cx="4471320" cy="1450757"/>
          </a:xfrm>
        </p:spPr>
        <p:txBody>
          <a:bodyPr vert="horz" lIns="91440" tIns="45720" rIns="91440" bIns="45720" rtlCol="0" anchor="b">
            <a:noAutofit/>
          </a:bodyPr>
          <a:lstStyle/>
          <a:p>
            <a:pPr algn="ctr"/>
            <a:r>
              <a:rPr lang="en-US" sz="4000" b="1" dirty="0"/>
              <a:t>Special thanks to our CSP form update group</a:t>
            </a:r>
          </a:p>
        </p:txBody>
      </p:sp>
      <p:pic>
        <p:nvPicPr>
          <p:cNvPr id="5" name="Picture 4" descr="Two people taking a selfie&#10;&#10;Description automatically generated">
            <a:extLst>
              <a:ext uri="{FF2B5EF4-FFF2-40B4-BE49-F238E27FC236}">
                <a16:creationId xmlns:a16="http://schemas.microsoft.com/office/drawing/2014/main" id="{7394A3CB-17D6-4B4D-8D0A-E83C2B929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137" t="27744" r="21783" b="1277"/>
          <a:stretch/>
        </p:blipFill>
        <p:spPr>
          <a:xfrm>
            <a:off x="829548" y="821445"/>
            <a:ext cx="6296239" cy="5133042"/>
          </a:xfrm>
          <a:prstGeom prst="rect">
            <a:avLst/>
          </a:prstGeom>
        </p:spPr>
      </p:pic>
      <p:cxnSp>
        <p:nvCxnSpPr>
          <p:cNvPr id="18" name="Straight Connector 17">
            <a:extLst>
              <a:ext uri="{FF2B5EF4-FFF2-40B4-BE49-F238E27FC236}">
                <a16:creationId xmlns:a16="http://schemas.microsoft.com/office/drawing/2014/main" id="{AC29A6B1-EC94-4744-BE48-B764337E95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B4E971E9-D16A-4D8F-92CB-61E7B624CD6C}"/>
              </a:ext>
            </a:extLst>
          </p:cNvPr>
          <p:cNvSpPr>
            <a:spLocks noGrp="1"/>
          </p:cNvSpPr>
          <p:nvPr>
            <p:ph type="subTitle" idx="1"/>
          </p:nvPr>
        </p:nvSpPr>
        <p:spPr>
          <a:xfrm>
            <a:off x="7859485" y="2598500"/>
            <a:ext cx="3690257" cy="3270593"/>
          </a:xfrm>
        </p:spPr>
        <p:txBody>
          <a:bodyPr vert="horz" lIns="0" tIns="45720" rIns="0" bIns="45720" rtlCol="0">
            <a:normAutofit/>
          </a:bodyPr>
          <a:lstStyle/>
          <a:p>
            <a:r>
              <a:rPr lang="en-US" sz="2000" dirty="0"/>
              <a:t>Diane Bugbee, DAIL-DDSD</a:t>
            </a:r>
          </a:p>
          <a:p>
            <a:r>
              <a:rPr lang="en-US" sz="2000" dirty="0"/>
              <a:t>Marc Carr, DCF-FSD</a:t>
            </a:r>
          </a:p>
          <a:p>
            <a:r>
              <a:rPr lang="en-US" sz="2000" dirty="0"/>
              <a:t>Alicia Hanrahan, AOE</a:t>
            </a:r>
          </a:p>
          <a:p>
            <a:r>
              <a:rPr lang="en-US" sz="2000" dirty="0"/>
              <a:t>Amy Lincoln Moore, VFFCMH</a:t>
            </a:r>
          </a:p>
          <a:p>
            <a:r>
              <a:rPr lang="en-US" sz="2000" dirty="0"/>
              <a:t>Tracey Mongeon, DMH</a:t>
            </a:r>
          </a:p>
          <a:p>
            <a:r>
              <a:rPr lang="en-US" sz="2000" dirty="0"/>
              <a:t>Kiah Palumbo, DMH</a:t>
            </a:r>
          </a:p>
          <a:p>
            <a:r>
              <a:rPr lang="en-US" sz="2000" dirty="0"/>
              <a:t>Dana Robson, DMH</a:t>
            </a:r>
          </a:p>
          <a:p>
            <a:r>
              <a:rPr lang="en-US" sz="2000" dirty="0"/>
              <a:t>Erika Rojas, DMH</a:t>
            </a:r>
          </a:p>
          <a:p>
            <a:r>
              <a:rPr lang="en-US" sz="2000" dirty="0"/>
              <a:t>Cheryle Wilcox, DMH</a:t>
            </a:r>
          </a:p>
        </p:txBody>
      </p:sp>
      <p:sp>
        <p:nvSpPr>
          <p:cNvPr id="20" name="Rectangle 19">
            <a:extLst>
              <a:ext uri="{FF2B5EF4-FFF2-40B4-BE49-F238E27FC236}">
                <a16:creationId xmlns:a16="http://schemas.microsoft.com/office/drawing/2014/main" id="{863FF3CE-53DE-41A6-A8DF-EE8A85EDC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B0F0D992-B6E9-451D-A97E-B81C761D0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420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purl.org/dc/elements/1.1/"/>
    <ds:schemaRef ds:uri="4873beb7-5857-4685-be1f-d57550cc96cc"/>
    <ds:schemaRef ds:uri="http://www.w3.org/XML/1998/namespace"/>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1540</Words>
  <Application>Microsoft Office PowerPoint</Application>
  <PresentationFormat>Widescreen</PresentationFormat>
  <Paragraphs>171</Paragraphs>
  <Slides>26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Cambria</vt:lpstr>
      <vt:lpstr>Euphemia</vt:lpstr>
      <vt:lpstr>Franklin Gothic Book</vt:lpstr>
      <vt:lpstr>Georgia</vt:lpstr>
      <vt:lpstr>Gill Sans MT</vt:lpstr>
      <vt:lpstr>Times New Roman</vt:lpstr>
      <vt:lpstr>Wingdings</vt:lpstr>
      <vt:lpstr>Retrospect</vt:lpstr>
      <vt:lpstr>5th Annual Statewide Local Interagency Team Meeting</vt:lpstr>
      <vt:lpstr>Logistics</vt:lpstr>
      <vt:lpstr>Welcome </vt:lpstr>
      <vt:lpstr>PowerPoint Presentation</vt:lpstr>
      <vt:lpstr>Updates and Highlights</vt:lpstr>
      <vt:lpstr>New logo!!!</vt:lpstr>
      <vt:lpstr>What do your Act 264 Board Survey Results Tell Us?  Challenges</vt:lpstr>
      <vt:lpstr>What do your Act 264 Board Survey Results Tell Us? Strengths</vt:lpstr>
      <vt:lpstr>Special thanks to our CSP form update group</vt:lpstr>
      <vt:lpstr>PowerPoint Presentation</vt:lpstr>
      <vt:lpstr>Practice Guidance</vt:lpstr>
      <vt:lpstr>System of Care Report   </vt:lpstr>
      <vt:lpstr>Quarterly Residential Data</vt:lpstr>
      <vt:lpstr>What’s happening with Mobile Response?</vt:lpstr>
      <vt:lpstr>A new resource for caregivers</vt:lpstr>
      <vt:lpstr>BREAK TIME</vt:lpstr>
      <vt:lpstr>LIT in Action: A Family-Centered Local Interagency Team Meeting</vt:lpstr>
      <vt:lpstr>Discussion Questions</vt:lpstr>
      <vt:lpstr>Discussion Questions</vt:lpstr>
      <vt:lpstr>Discussion Questions</vt:lpstr>
      <vt:lpstr>Have a Safe and Enjoyable Lunch Break!</vt:lpstr>
      <vt:lpstr>Charlie Biss Child, Youth &amp; Family Voice Champion Award</vt:lpstr>
      <vt:lpstr>Debut: family friendly training video on act 264 https://vimeo.com/362075091/2cf342689b</vt:lpstr>
      <vt:lpstr> Local Strategic Planning Time  </vt:lpstr>
      <vt:lpstr>News You Can Use: What You Want People Across the State to Know about Your Region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Annual Statewide Local Interagency Team Meeting</dc:title>
  <dc:creator>Wilcox, Cheryle</dc:creator>
  <cp:lastModifiedBy>Wilcox, Cheryle</cp:lastModifiedBy>
  <cp:revision>9</cp:revision>
  <dcterms:created xsi:type="dcterms:W3CDTF">2019-09-20T18:42:36Z</dcterms:created>
  <dcterms:modified xsi:type="dcterms:W3CDTF">2019-09-24T16:46:20Z</dcterms:modified>
</cp:coreProperties>
</file>