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1" r:id="rId1"/>
  </p:sldMasterIdLst>
  <p:notesMasterIdLst>
    <p:notesMasterId r:id="rId36"/>
  </p:notesMasterIdLst>
  <p:handoutMasterIdLst>
    <p:handoutMasterId r:id="rId37"/>
  </p:handoutMasterIdLst>
  <p:sldIdLst>
    <p:sldId id="256" r:id="rId2"/>
    <p:sldId id="336" r:id="rId3"/>
    <p:sldId id="318" r:id="rId4"/>
    <p:sldId id="258" r:id="rId5"/>
    <p:sldId id="278" r:id="rId6"/>
    <p:sldId id="296" r:id="rId7"/>
    <p:sldId id="319" r:id="rId8"/>
    <p:sldId id="299" r:id="rId9"/>
    <p:sldId id="326" r:id="rId10"/>
    <p:sldId id="325" r:id="rId11"/>
    <p:sldId id="316" r:id="rId12"/>
    <p:sldId id="332" r:id="rId13"/>
    <p:sldId id="313" r:id="rId14"/>
    <p:sldId id="320" r:id="rId15"/>
    <p:sldId id="315" r:id="rId16"/>
    <p:sldId id="345" r:id="rId17"/>
    <p:sldId id="349" r:id="rId18"/>
    <p:sldId id="311" r:id="rId19"/>
    <p:sldId id="346" r:id="rId20"/>
    <p:sldId id="350" r:id="rId21"/>
    <p:sldId id="283" r:id="rId22"/>
    <p:sldId id="347" r:id="rId23"/>
    <p:sldId id="351" r:id="rId24"/>
    <p:sldId id="293" r:id="rId25"/>
    <p:sldId id="310" r:id="rId26"/>
    <p:sldId id="340" r:id="rId27"/>
    <p:sldId id="348" r:id="rId28"/>
    <p:sldId id="352" r:id="rId29"/>
    <p:sldId id="292" r:id="rId30"/>
    <p:sldId id="341" r:id="rId31"/>
    <p:sldId id="342" r:id="rId32"/>
    <p:sldId id="343" r:id="rId33"/>
    <p:sldId id="286" r:id="rId34"/>
    <p:sldId id="309" r:id="rId35"/>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Friedman" initials="KF" lastIdx="67" clrIdx="0">
    <p:extLst/>
  </p:cmAuthor>
  <p:cmAuthor id="2" name="Maloney, Carol" initials="MC" lastIdx="1" clrIdx="1"/>
  <p:cmAuthor id="3" name="Sojourner, Lily" initials="SL" lastIdx="3" clrIdx="2">
    <p:extLst>
      <p:ext uri="{19B8F6BF-5375-455C-9EA6-DF929625EA0E}">
        <p15:presenceInfo xmlns:p15="http://schemas.microsoft.com/office/powerpoint/2012/main" userId="S-1-5-21-515967899-1979792683-839522115-70178" providerId="AD"/>
      </p:ext>
    </p:extLst>
  </p:cmAuthor>
  <p:cmAuthor id="4" name="Fischesser, Sadie" initials="FS" lastIdx="30" clrIdx="3">
    <p:extLst>
      <p:ext uri="{19B8F6BF-5375-455C-9EA6-DF929625EA0E}">
        <p15:presenceInfo xmlns:p15="http://schemas.microsoft.com/office/powerpoint/2012/main" userId="S-1-5-21-515967899-1979792683-839522115-340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60F4F8"/>
    <a:srgbClr val="68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71" autoAdjust="0"/>
  </p:normalViewPr>
  <p:slideViewPr>
    <p:cSldViewPr snapToGrid="0">
      <p:cViewPr varScale="1">
        <p:scale>
          <a:sx n="114" d="100"/>
          <a:sy n="114" d="100"/>
        </p:scale>
        <p:origin x="35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002B07-17B7-4B21-9C43-98173555325A}" type="doc">
      <dgm:prSet loTypeId="urn:microsoft.com/office/officeart/2005/8/layout/venn1" loCatId="relationship" qsTypeId="urn:microsoft.com/office/officeart/2005/8/quickstyle/simple2" qsCatId="simple" csTypeId="urn:microsoft.com/office/officeart/2005/8/colors/colorful2" csCatId="colorful" phldr="1"/>
      <dgm:spPr/>
    </dgm:pt>
    <dgm:pt modelId="{CEF1A40B-C6E1-4482-BC8D-2342CE2F3B2D}" type="pres">
      <dgm:prSet presAssocID="{30002B07-17B7-4B21-9C43-98173555325A}" presName="compositeShape" presStyleCnt="0">
        <dgm:presLayoutVars>
          <dgm:chMax val="7"/>
          <dgm:dir/>
          <dgm:resizeHandles val="exact"/>
        </dgm:presLayoutVars>
      </dgm:prSet>
      <dgm:spPr/>
    </dgm:pt>
  </dgm:ptLst>
  <dgm:cxnLst>
    <dgm:cxn modelId="{D1934AFF-E2B8-408A-BDA1-8825CD59A329}" type="presOf" srcId="{30002B07-17B7-4B21-9C43-98173555325A}" destId="{CEF1A40B-C6E1-4482-BC8D-2342CE2F3B2D}"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002B07-17B7-4B21-9C43-98173555325A}" type="doc">
      <dgm:prSet loTypeId="urn:microsoft.com/office/officeart/2005/8/layout/venn1" loCatId="relationship" qsTypeId="urn:microsoft.com/office/officeart/2005/8/quickstyle/simple2" qsCatId="simple" csTypeId="urn:microsoft.com/office/officeart/2005/8/colors/colorful2" csCatId="colorful" phldr="1"/>
      <dgm:spPr/>
    </dgm:pt>
    <dgm:pt modelId="{CEF1A40B-C6E1-4482-BC8D-2342CE2F3B2D}" type="pres">
      <dgm:prSet presAssocID="{30002B07-17B7-4B21-9C43-98173555325A}" presName="compositeShape" presStyleCnt="0">
        <dgm:presLayoutVars>
          <dgm:chMax val="7"/>
          <dgm:dir/>
          <dgm:resizeHandles val="exact"/>
        </dgm:presLayoutVars>
      </dgm:prSet>
      <dgm:spPr/>
    </dgm:pt>
  </dgm:ptLst>
  <dgm:cxnLst>
    <dgm:cxn modelId="{D1934AFF-E2B8-408A-BDA1-8825CD59A329}" type="presOf" srcId="{30002B07-17B7-4B21-9C43-98173555325A}" destId="{CEF1A40B-C6E1-4482-BC8D-2342CE2F3B2D}"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F08E36-4ECD-429D-A310-7B9107B4CCDC}" type="doc">
      <dgm:prSet loTypeId="urn:microsoft.com/office/officeart/2005/8/layout/venn2" loCatId="relationship" qsTypeId="urn:microsoft.com/office/officeart/2005/8/quickstyle/simple3" qsCatId="simple" csTypeId="urn:microsoft.com/office/officeart/2005/8/colors/colorful2" csCatId="colorful" phldr="1"/>
      <dgm:spPr/>
      <dgm:t>
        <a:bodyPr/>
        <a:lstStyle/>
        <a:p>
          <a:endParaRPr lang="en-US"/>
        </a:p>
      </dgm:t>
    </dgm:pt>
    <dgm:pt modelId="{541E7686-26F1-4523-AE94-95576D47DA86}">
      <dgm:prSet phldrT="[Text]" custT="1"/>
      <dgm:spPr/>
      <dgm:t>
        <a:bodyPr/>
        <a:lstStyle/>
        <a:p>
          <a:r>
            <a:rPr lang="en-US" sz="1600" b="1" dirty="0">
              <a:latin typeface="Calibri" panose="020F0502020204030204" pitchFamily="34" charset="0"/>
            </a:rPr>
            <a:t>Regional Advisory Council</a:t>
          </a:r>
        </a:p>
      </dgm:t>
    </dgm:pt>
    <dgm:pt modelId="{E2BED909-FE0B-423D-AD81-2CBD5F21EA9D}" type="parTrans" cxnId="{5328FAC1-EFD1-435F-B474-070DE29B084F}">
      <dgm:prSet/>
      <dgm:spPr/>
      <dgm:t>
        <a:bodyPr/>
        <a:lstStyle/>
        <a:p>
          <a:endParaRPr lang="en-US"/>
        </a:p>
      </dgm:t>
    </dgm:pt>
    <dgm:pt modelId="{31F1FF73-503A-4A9F-8F65-33907A9A888D}" type="sibTrans" cxnId="{5328FAC1-EFD1-435F-B474-070DE29B084F}">
      <dgm:prSet/>
      <dgm:spPr/>
      <dgm:t>
        <a:bodyPr/>
        <a:lstStyle/>
        <a:p>
          <a:endParaRPr lang="en-US"/>
        </a:p>
      </dgm:t>
    </dgm:pt>
    <dgm:pt modelId="{2121FDAA-CD66-4198-BBF1-718E4B74254A}">
      <dgm:prSet phldrT="[Text]" custT="1"/>
      <dgm:spPr/>
      <dgm:t>
        <a:bodyPr/>
        <a:lstStyle/>
        <a:p>
          <a:endParaRPr lang="en-US" sz="1800" b="1" dirty="0">
            <a:latin typeface="Calibri" panose="020F0502020204030204" pitchFamily="34" charset="0"/>
          </a:endParaRPr>
        </a:p>
      </dgm:t>
    </dgm:pt>
    <dgm:pt modelId="{A516FA84-9005-4550-9901-036FAE3CB1D3}" type="parTrans" cxnId="{CD18CD3C-6E77-4728-82FC-FAE7D2692F8C}">
      <dgm:prSet/>
      <dgm:spPr/>
      <dgm:t>
        <a:bodyPr/>
        <a:lstStyle/>
        <a:p>
          <a:endParaRPr lang="en-US"/>
        </a:p>
      </dgm:t>
    </dgm:pt>
    <dgm:pt modelId="{79EF9E57-2E00-41D5-847D-158DB5DD8919}" type="sibTrans" cxnId="{CD18CD3C-6E77-4728-82FC-FAE7D2692F8C}">
      <dgm:prSet/>
      <dgm:spPr/>
      <dgm:t>
        <a:bodyPr/>
        <a:lstStyle/>
        <a:p>
          <a:endParaRPr lang="en-US"/>
        </a:p>
      </dgm:t>
    </dgm:pt>
    <dgm:pt modelId="{BC8D26FD-3AB4-4DFF-B484-F380B65D5690}">
      <dgm:prSet phldrT="[Text]" custT="1"/>
      <dgm:spPr/>
      <dgm:t>
        <a:bodyPr/>
        <a:lstStyle/>
        <a:p>
          <a:endParaRPr lang="en-US" sz="1800" b="1" dirty="0">
            <a:latin typeface="Calibri" panose="020F0502020204030204" pitchFamily="34" charset="0"/>
          </a:endParaRPr>
        </a:p>
      </dgm:t>
    </dgm:pt>
    <dgm:pt modelId="{D5D28F89-6B8F-4669-B687-F3F5948FB1A6}" type="sibTrans" cxnId="{44719D14-FB70-4D75-84DF-39A28D10BF85}">
      <dgm:prSet/>
      <dgm:spPr/>
      <dgm:t>
        <a:bodyPr/>
        <a:lstStyle/>
        <a:p>
          <a:endParaRPr lang="en-US"/>
        </a:p>
      </dgm:t>
    </dgm:pt>
    <dgm:pt modelId="{F934BBF5-238C-4029-97E0-E8CD1B613F2E}" type="parTrans" cxnId="{44719D14-FB70-4D75-84DF-39A28D10BF85}">
      <dgm:prSet/>
      <dgm:spPr/>
      <dgm:t>
        <a:bodyPr/>
        <a:lstStyle/>
        <a:p>
          <a:endParaRPr lang="en-US"/>
        </a:p>
      </dgm:t>
    </dgm:pt>
    <dgm:pt modelId="{9E530DDF-B86E-4371-A449-336AF7CB28FD}" type="pres">
      <dgm:prSet presAssocID="{84F08E36-4ECD-429D-A310-7B9107B4CCDC}" presName="Name0" presStyleCnt="0">
        <dgm:presLayoutVars>
          <dgm:chMax val="7"/>
          <dgm:resizeHandles val="exact"/>
        </dgm:presLayoutVars>
      </dgm:prSet>
      <dgm:spPr/>
    </dgm:pt>
    <dgm:pt modelId="{834096B5-F24C-4180-A2E8-74E7159A89F1}" type="pres">
      <dgm:prSet presAssocID="{84F08E36-4ECD-429D-A310-7B9107B4CCDC}" presName="comp1" presStyleCnt="0"/>
      <dgm:spPr/>
    </dgm:pt>
    <dgm:pt modelId="{6D170026-87E4-42DA-A319-6636CBB18415}" type="pres">
      <dgm:prSet presAssocID="{84F08E36-4ECD-429D-A310-7B9107B4CCDC}" presName="circle1" presStyleLbl="node1" presStyleIdx="0" presStyleCnt="3" custLinFactNeighborX="128" custLinFactNeighborY="13154"/>
      <dgm:spPr/>
    </dgm:pt>
    <dgm:pt modelId="{0192F5A2-65C8-4FFD-B0C2-593E545DF670}" type="pres">
      <dgm:prSet presAssocID="{84F08E36-4ECD-429D-A310-7B9107B4CCDC}" presName="c1text" presStyleLbl="node1" presStyleIdx="0" presStyleCnt="3">
        <dgm:presLayoutVars>
          <dgm:bulletEnabled val="1"/>
        </dgm:presLayoutVars>
      </dgm:prSet>
      <dgm:spPr/>
    </dgm:pt>
    <dgm:pt modelId="{4860D416-9D1D-4426-8D57-E26FD693A88F}" type="pres">
      <dgm:prSet presAssocID="{84F08E36-4ECD-429D-A310-7B9107B4CCDC}" presName="comp2" presStyleCnt="0"/>
      <dgm:spPr/>
    </dgm:pt>
    <dgm:pt modelId="{1A45A64D-9AC3-403A-A6EC-97B4FCE97247}" type="pres">
      <dgm:prSet presAssocID="{84F08E36-4ECD-429D-A310-7B9107B4CCDC}" presName="circle2" presStyleLbl="node1" presStyleIdx="1" presStyleCnt="3"/>
      <dgm:spPr/>
    </dgm:pt>
    <dgm:pt modelId="{D7CACCCC-484C-43B0-871D-B29A1BBD4806}" type="pres">
      <dgm:prSet presAssocID="{84F08E36-4ECD-429D-A310-7B9107B4CCDC}" presName="c2text" presStyleLbl="node1" presStyleIdx="1" presStyleCnt="3">
        <dgm:presLayoutVars>
          <dgm:bulletEnabled val="1"/>
        </dgm:presLayoutVars>
      </dgm:prSet>
      <dgm:spPr/>
    </dgm:pt>
    <dgm:pt modelId="{8CD46221-3397-447B-A02C-AA074286B50B}" type="pres">
      <dgm:prSet presAssocID="{84F08E36-4ECD-429D-A310-7B9107B4CCDC}" presName="comp3" presStyleCnt="0"/>
      <dgm:spPr/>
    </dgm:pt>
    <dgm:pt modelId="{F29179E4-39D9-440C-820D-99586D121A98}" type="pres">
      <dgm:prSet presAssocID="{84F08E36-4ECD-429D-A310-7B9107B4CCDC}" presName="circle3" presStyleLbl="node1" presStyleIdx="2" presStyleCnt="3"/>
      <dgm:spPr/>
    </dgm:pt>
    <dgm:pt modelId="{B2E0D294-FD4C-47DE-A67D-D9C6C08F4E50}" type="pres">
      <dgm:prSet presAssocID="{84F08E36-4ECD-429D-A310-7B9107B4CCDC}" presName="c3text" presStyleLbl="node1" presStyleIdx="2" presStyleCnt="3">
        <dgm:presLayoutVars>
          <dgm:bulletEnabled val="1"/>
        </dgm:presLayoutVars>
      </dgm:prSet>
      <dgm:spPr/>
    </dgm:pt>
  </dgm:ptLst>
  <dgm:cxnLst>
    <dgm:cxn modelId="{44719D14-FB70-4D75-84DF-39A28D10BF85}" srcId="{84F08E36-4ECD-429D-A310-7B9107B4CCDC}" destId="{BC8D26FD-3AB4-4DFF-B484-F380B65D5690}" srcOrd="1" destOrd="0" parTransId="{F934BBF5-238C-4029-97E0-E8CD1B613F2E}" sibTransId="{D5D28F89-6B8F-4669-B687-F3F5948FB1A6}"/>
    <dgm:cxn modelId="{C30F5B15-F280-4299-ABB5-B457C29058C0}" type="presOf" srcId="{541E7686-26F1-4523-AE94-95576D47DA86}" destId="{0192F5A2-65C8-4FFD-B0C2-593E545DF670}" srcOrd="1" destOrd="0" presId="urn:microsoft.com/office/officeart/2005/8/layout/venn2"/>
    <dgm:cxn modelId="{27A9EC16-336B-483B-B926-AD7197344FE7}" type="presOf" srcId="{BC8D26FD-3AB4-4DFF-B484-F380B65D5690}" destId="{D7CACCCC-484C-43B0-871D-B29A1BBD4806}" srcOrd="1" destOrd="0" presId="urn:microsoft.com/office/officeart/2005/8/layout/venn2"/>
    <dgm:cxn modelId="{26761035-FC61-4ADD-98A9-A1B0182B8C7C}" type="presOf" srcId="{84F08E36-4ECD-429D-A310-7B9107B4CCDC}" destId="{9E530DDF-B86E-4371-A449-336AF7CB28FD}" srcOrd="0" destOrd="0" presId="urn:microsoft.com/office/officeart/2005/8/layout/venn2"/>
    <dgm:cxn modelId="{CD18CD3C-6E77-4728-82FC-FAE7D2692F8C}" srcId="{84F08E36-4ECD-429D-A310-7B9107B4CCDC}" destId="{2121FDAA-CD66-4198-BBF1-718E4B74254A}" srcOrd="2" destOrd="0" parTransId="{A516FA84-9005-4550-9901-036FAE3CB1D3}" sibTransId="{79EF9E57-2E00-41D5-847D-158DB5DD8919}"/>
    <dgm:cxn modelId="{1009A4A7-43B7-4C27-805C-32BCC781384F}" type="presOf" srcId="{2121FDAA-CD66-4198-BBF1-718E4B74254A}" destId="{F29179E4-39D9-440C-820D-99586D121A98}" srcOrd="0" destOrd="0" presId="urn:microsoft.com/office/officeart/2005/8/layout/venn2"/>
    <dgm:cxn modelId="{5328FAC1-EFD1-435F-B474-070DE29B084F}" srcId="{84F08E36-4ECD-429D-A310-7B9107B4CCDC}" destId="{541E7686-26F1-4523-AE94-95576D47DA86}" srcOrd="0" destOrd="0" parTransId="{E2BED909-FE0B-423D-AD81-2CBD5F21EA9D}" sibTransId="{31F1FF73-503A-4A9F-8F65-33907A9A888D}"/>
    <dgm:cxn modelId="{2CD3D1E0-EF50-476F-851F-20FC04AABA38}" type="presOf" srcId="{BC8D26FD-3AB4-4DFF-B484-F380B65D5690}" destId="{1A45A64D-9AC3-403A-A6EC-97B4FCE97247}" srcOrd="0" destOrd="0" presId="urn:microsoft.com/office/officeart/2005/8/layout/venn2"/>
    <dgm:cxn modelId="{CDBE18F0-EBDA-4E27-B533-FC8BAAD03D10}" type="presOf" srcId="{2121FDAA-CD66-4198-BBF1-718E4B74254A}" destId="{B2E0D294-FD4C-47DE-A67D-D9C6C08F4E50}" srcOrd="1" destOrd="0" presId="urn:microsoft.com/office/officeart/2005/8/layout/venn2"/>
    <dgm:cxn modelId="{6EF3FFFD-4530-4D5C-98E9-FAE138580CD9}" type="presOf" srcId="{541E7686-26F1-4523-AE94-95576D47DA86}" destId="{6D170026-87E4-42DA-A319-6636CBB18415}" srcOrd="0" destOrd="0" presId="urn:microsoft.com/office/officeart/2005/8/layout/venn2"/>
    <dgm:cxn modelId="{70ACF8A3-4197-4FD5-B75F-9E36A5CCCF05}" type="presParOf" srcId="{9E530DDF-B86E-4371-A449-336AF7CB28FD}" destId="{834096B5-F24C-4180-A2E8-74E7159A89F1}" srcOrd="0" destOrd="0" presId="urn:microsoft.com/office/officeart/2005/8/layout/venn2"/>
    <dgm:cxn modelId="{E9321215-471A-4A3F-9236-F3C04F79103A}" type="presParOf" srcId="{834096B5-F24C-4180-A2E8-74E7159A89F1}" destId="{6D170026-87E4-42DA-A319-6636CBB18415}" srcOrd="0" destOrd="0" presId="urn:microsoft.com/office/officeart/2005/8/layout/venn2"/>
    <dgm:cxn modelId="{FA082E12-DE29-4F53-973D-A3E3CD8F14A0}" type="presParOf" srcId="{834096B5-F24C-4180-A2E8-74E7159A89F1}" destId="{0192F5A2-65C8-4FFD-B0C2-593E545DF670}" srcOrd="1" destOrd="0" presId="urn:microsoft.com/office/officeart/2005/8/layout/venn2"/>
    <dgm:cxn modelId="{BE1DAEA9-1144-4BC4-99B1-06E8A98BB201}" type="presParOf" srcId="{9E530DDF-B86E-4371-A449-336AF7CB28FD}" destId="{4860D416-9D1D-4426-8D57-E26FD693A88F}" srcOrd="1" destOrd="0" presId="urn:microsoft.com/office/officeart/2005/8/layout/venn2"/>
    <dgm:cxn modelId="{C796F6FA-1B9B-40F5-930E-BDEA181523A1}" type="presParOf" srcId="{4860D416-9D1D-4426-8D57-E26FD693A88F}" destId="{1A45A64D-9AC3-403A-A6EC-97B4FCE97247}" srcOrd="0" destOrd="0" presId="urn:microsoft.com/office/officeart/2005/8/layout/venn2"/>
    <dgm:cxn modelId="{DDE02492-6E6C-4542-B88E-2EB982DB7C93}" type="presParOf" srcId="{4860D416-9D1D-4426-8D57-E26FD693A88F}" destId="{D7CACCCC-484C-43B0-871D-B29A1BBD4806}" srcOrd="1" destOrd="0" presId="urn:microsoft.com/office/officeart/2005/8/layout/venn2"/>
    <dgm:cxn modelId="{11D9B18E-25A0-4A40-9ACE-053CCE59E811}" type="presParOf" srcId="{9E530DDF-B86E-4371-A449-336AF7CB28FD}" destId="{8CD46221-3397-447B-A02C-AA074286B50B}" srcOrd="2" destOrd="0" presId="urn:microsoft.com/office/officeart/2005/8/layout/venn2"/>
    <dgm:cxn modelId="{96C751E4-53DB-47BF-B935-1CCE36A5742F}" type="presParOf" srcId="{8CD46221-3397-447B-A02C-AA074286B50B}" destId="{F29179E4-39D9-440C-820D-99586D121A98}" srcOrd="0" destOrd="0" presId="urn:microsoft.com/office/officeart/2005/8/layout/venn2"/>
    <dgm:cxn modelId="{0EB161B2-3D5D-47C8-AF8B-601A700AD1EA}" type="presParOf" srcId="{8CD46221-3397-447B-A02C-AA074286B50B}" destId="{B2E0D294-FD4C-47DE-A67D-D9C6C08F4E50}" srcOrd="1" destOrd="0" presId="urn:microsoft.com/office/officeart/2005/8/layout/ven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F08E36-4ECD-429D-A310-7B9107B4CCDC}" type="doc">
      <dgm:prSet loTypeId="urn:microsoft.com/office/officeart/2005/8/layout/venn2" loCatId="relationship" qsTypeId="urn:microsoft.com/office/officeart/2005/8/quickstyle/simple3" qsCatId="simple" csTypeId="urn:microsoft.com/office/officeart/2005/8/colors/colorful2" csCatId="colorful" phldr="1"/>
      <dgm:spPr/>
      <dgm:t>
        <a:bodyPr/>
        <a:lstStyle/>
        <a:p>
          <a:endParaRPr lang="en-US"/>
        </a:p>
      </dgm:t>
    </dgm:pt>
    <dgm:pt modelId="{541E7686-26F1-4523-AE94-95576D47DA86}">
      <dgm:prSet phldrT="[Text]" custT="1"/>
      <dgm:spPr/>
      <dgm:t>
        <a:bodyPr/>
        <a:lstStyle/>
        <a:p>
          <a:r>
            <a:rPr lang="en-US" sz="1800" b="1" dirty="0">
              <a:latin typeface="Calibri" panose="020F0502020204030204" pitchFamily="34" charset="0"/>
            </a:rPr>
            <a:t>Regional Advisory Council</a:t>
          </a:r>
        </a:p>
      </dgm:t>
    </dgm:pt>
    <dgm:pt modelId="{E2BED909-FE0B-423D-AD81-2CBD5F21EA9D}" type="parTrans" cxnId="{5328FAC1-EFD1-435F-B474-070DE29B084F}">
      <dgm:prSet/>
      <dgm:spPr/>
      <dgm:t>
        <a:bodyPr/>
        <a:lstStyle/>
        <a:p>
          <a:endParaRPr lang="en-US"/>
        </a:p>
      </dgm:t>
    </dgm:pt>
    <dgm:pt modelId="{31F1FF73-503A-4A9F-8F65-33907A9A888D}" type="sibTrans" cxnId="{5328FAC1-EFD1-435F-B474-070DE29B084F}">
      <dgm:prSet/>
      <dgm:spPr/>
      <dgm:t>
        <a:bodyPr/>
        <a:lstStyle/>
        <a:p>
          <a:endParaRPr lang="en-US"/>
        </a:p>
      </dgm:t>
    </dgm:pt>
    <dgm:pt modelId="{BC8D26FD-3AB4-4DFF-B484-F380B65D5690}">
      <dgm:prSet phldrT="[Text]" custT="1"/>
      <dgm:spPr/>
      <dgm:t>
        <a:bodyPr/>
        <a:lstStyle/>
        <a:p>
          <a:r>
            <a:rPr lang="en-US" sz="1800" b="1" dirty="0">
              <a:latin typeface="Calibri" panose="020F0502020204030204" pitchFamily="34" charset="0"/>
            </a:rPr>
            <a:t>Regional Leadership Team</a:t>
          </a:r>
        </a:p>
      </dgm:t>
    </dgm:pt>
    <dgm:pt modelId="{F934BBF5-238C-4029-97E0-E8CD1B613F2E}" type="parTrans" cxnId="{44719D14-FB70-4D75-84DF-39A28D10BF85}">
      <dgm:prSet/>
      <dgm:spPr/>
      <dgm:t>
        <a:bodyPr/>
        <a:lstStyle/>
        <a:p>
          <a:endParaRPr lang="en-US"/>
        </a:p>
      </dgm:t>
    </dgm:pt>
    <dgm:pt modelId="{D5D28F89-6B8F-4669-B687-F3F5948FB1A6}" type="sibTrans" cxnId="{44719D14-FB70-4D75-84DF-39A28D10BF85}">
      <dgm:prSet/>
      <dgm:spPr/>
      <dgm:t>
        <a:bodyPr/>
        <a:lstStyle/>
        <a:p>
          <a:endParaRPr lang="en-US"/>
        </a:p>
      </dgm:t>
    </dgm:pt>
    <dgm:pt modelId="{2121FDAA-CD66-4198-BBF1-718E4B74254A}">
      <dgm:prSet phldrT="[Text]" custT="1"/>
      <dgm:spPr/>
      <dgm:t>
        <a:bodyPr/>
        <a:lstStyle/>
        <a:p>
          <a:r>
            <a:rPr lang="en-US" sz="1800" b="1" dirty="0">
              <a:latin typeface="Calibri" panose="020F0502020204030204" pitchFamily="34" charset="0"/>
            </a:rPr>
            <a:t>Grantees</a:t>
          </a:r>
        </a:p>
      </dgm:t>
    </dgm:pt>
    <dgm:pt modelId="{A516FA84-9005-4550-9901-036FAE3CB1D3}" type="parTrans" cxnId="{CD18CD3C-6E77-4728-82FC-FAE7D2692F8C}">
      <dgm:prSet/>
      <dgm:spPr/>
      <dgm:t>
        <a:bodyPr/>
        <a:lstStyle/>
        <a:p>
          <a:endParaRPr lang="en-US"/>
        </a:p>
      </dgm:t>
    </dgm:pt>
    <dgm:pt modelId="{79EF9E57-2E00-41D5-847D-158DB5DD8919}" type="sibTrans" cxnId="{CD18CD3C-6E77-4728-82FC-FAE7D2692F8C}">
      <dgm:prSet/>
      <dgm:spPr/>
      <dgm:t>
        <a:bodyPr/>
        <a:lstStyle/>
        <a:p>
          <a:endParaRPr lang="en-US"/>
        </a:p>
      </dgm:t>
    </dgm:pt>
    <dgm:pt modelId="{9E530DDF-B86E-4371-A449-336AF7CB28FD}" type="pres">
      <dgm:prSet presAssocID="{84F08E36-4ECD-429D-A310-7B9107B4CCDC}" presName="Name0" presStyleCnt="0">
        <dgm:presLayoutVars>
          <dgm:chMax val="7"/>
          <dgm:resizeHandles val="exact"/>
        </dgm:presLayoutVars>
      </dgm:prSet>
      <dgm:spPr/>
    </dgm:pt>
    <dgm:pt modelId="{834096B5-F24C-4180-A2E8-74E7159A89F1}" type="pres">
      <dgm:prSet presAssocID="{84F08E36-4ECD-429D-A310-7B9107B4CCDC}" presName="comp1" presStyleCnt="0"/>
      <dgm:spPr/>
    </dgm:pt>
    <dgm:pt modelId="{6D170026-87E4-42DA-A319-6636CBB18415}" type="pres">
      <dgm:prSet presAssocID="{84F08E36-4ECD-429D-A310-7B9107B4CCDC}" presName="circle1" presStyleLbl="node1" presStyleIdx="0" presStyleCnt="3" custLinFactNeighborX="128" custLinFactNeighborY="13154"/>
      <dgm:spPr/>
    </dgm:pt>
    <dgm:pt modelId="{0192F5A2-65C8-4FFD-B0C2-593E545DF670}" type="pres">
      <dgm:prSet presAssocID="{84F08E36-4ECD-429D-A310-7B9107B4CCDC}" presName="c1text" presStyleLbl="node1" presStyleIdx="0" presStyleCnt="3">
        <dgm:presLayoutVars>
          <dgm:bulletEnabled val="1"/>
        </dgm:presLayoutVars>
      </dgm:prSet>
      <dgm:spPr/>
    </dgm:pt>
    <dgm:pt modelId="{4860D416-9D1D-4426-8D57-E26FD693A88F}" type="pres">
      <dgm:prSet presAssocID="{84F08E36-4ECD-429D-A310-7B9107B4CCDC}" presName="comp2" presStyleCnt="0"/>
      <dgm:spPr/>
    </dgm:pt>
    <dgm:pt modelId="{1A45A64D-9AC3-403A-A6EC-97B4FCE97247}" type="pres">
      <dgm:prSet presAssocID="{84F08E36-4ECD-429D-A310-7B9107B4CCDC}" presName="circle2" presStyleLbl="node1" presStyleIdx="1" presStyleCnt="3"/>
      <dgm:spPr/>
    </dgm:pt>
    <dgm:pt modelId="{D7CACCCC-484C-43B0-871D-B29A1BBD4806}" type="pres">
      <dgm:prSet presAssocID="{84F08E36-4ECD-429D-A310-7B9107B4CCDC}" presName="c2text" presStyleLbl="node1" presStyleIdx="1" presStyleCnt="3">
        <dgm:presLayoutVars>
          <dgm:bulletEnabled val="1"/>
        </dgm:presLayoutVars>
      </dgm:prSet>
      <dgm:spPr/>
    </dgm:pt>
    <dgm:pt modelId="{8CD46221-3397-447B-A02C-AA074286B50B}" type="pres">
      <dgm:prSet presAssocID="{84F08E36-4ECD-429D-A310-7B9107B4CCDC}" presName="comp3" presStyleCnt="0"/>
      <dgm:spPr/>
    </dgm:pt>
    <dgm:pt modelId="{F29179E4-39D9-440C-820D-99586D121A98}" type="pres">
      <dgm:prSet presAssocID="{84F08E36-4ECD-429D-A310-7B9107B4CCDC}" presName="circle3" presStyleLbl="node1" presStyleIdx="2" presStyleCnt="3"/>
      <dgm:spPr/>
    </dgm:pt>
    <dgm:pt modelId="{B2E0D294-FD4C-47DE-A67D-D9C6C08F4E50}" type="pres">
      <dgm:prSet presAssocID="{84F08E36-4ECD-429D-A310-7B9107B4CCDC}" presName="c3text" presStyleLbl="node1" presStyleIdx="2" presStyleCnt="3">
        <dgm:presLayoutVars>
          <dgm:bulletEnabled val="1"/>
        </dgm:presLayoutVars>
      </dgm:prSet>
      <dgm:spPr/>
    </dgm:pt>
  </dgm:ptLst>
  <dgm:cxnLst>
    <dgm:cxn modelId="{44719D14-FB70-4D75-84DF-39A28D10BF85}" srcId="{84F08E36-4ECD-429D-A310-7B9107B4CCDC}" destId="{BC8D26FD-3AB4-4DFF-B484-F380B65D5690}" srcOrd="1" destOrd="0" parTransId="{F934BBF5-238C-4029-97E0-E8CD1B613F2E}" sibTransId="{D5D28F89-6B8F-4669-B687-F3F5948FB1A6}"/>
    <dgm:cxn modelId="{C30F5B15-F280-4299-ABB5-B457C29058C0}" type="presOf" srcId="{541E7686-26F1-4523-AE94-95576D47DA86}" destId="{0192F5A2-65C8-4FFD-B0C2-593E545DF670}" srcOrd="1" destOrd="0" presId="urn:microsoft.com/office/officeart/2005/8/layout/venn2"/>
    <dgm:cxn modelId="{27A9EC16-336B-483B-B926-AD7197344FE7}" type="presOf" srcId="{BC8D26FD-3AB4-4DFF-B484-F380B65D5690}" destId="{D7CACCCC-484C-43B0-871D-B29A1BBD4806}" srcOrd="1" destOrd="0" presId="urn:microsoft.com/office/officeart/2005/8/layout/venn2"/>
    <dgm:cxn modelId="{26761035-FC61-4ADD-98A9-A1B0182B8C7C}" type="presOf" srcId="{84F08E36-4ECD-429D-A310-7B9107B4CCDC}" destId="{9E530DDF-B86E-4371-A449-336AF7CB28FD}" srcOrd="0" destOrd="0" presId="urn:microsoft.com/office/officeart/2005/8/layout/venn2"/>
    <dgm:cxn modelId="{CD18CD3C-6E77-4728-82FC-FAE7D2692F8C}" srcId="{84F08E36-4ECD-429D-A310-7B9107B4CCDC}" destId="{2121FDAA-CD66-4198-BBF1-718E4B74254A}" srcOrd="2" destOrd="0" parTransId="{A516FA84-9005-4550-9901-036FAE3CB1D3}" sibTransId="{79EF9E57-2E00-41D5-847D-158DB5DD8919}"/>
    <dgm:cxn modelId="{1009A4A7-43B7-4C27-805C-32BCC781384F}" type="presOf" srcId="{2121FDAA-CD66-4198-BBF1-718E4B74254A}" destId="{F29179E4-39D9-440C-820D-99586D121A98}" srcOrd="0" destOrd="0" presId="urn:microsoft.com/office/officeart/2005/8/layout/venn2"/>
    <dgm:cxn modelId="{5328FAC1-EFD1-435F-B474-070DE29B084F}" srcId="{84F08E36-4ECD-429D-A310-7B9107B4CCDC}" destId="{541E7686-26F1-4523-AE94-95576D47DA86}" srcOrd="0" destOrd="0" parTransId="{E2BED909-FE0B-423D-AD81-2CBD5F21EA9D}" sibTransId="{31F1FF73-503A-4A9F-8F65-33907A9A888D}"/>
    <dgm:cxn modelId="{2CD3D1E0-EF50-476F-851F-20FC04AABA38}" type="presOf" srcId="{BC8D26FD-3AB4-4DFF-B484-F380B65D5690}" destId="{1A45A64D-9AC3-403A-A6EC-97B4FCE97247}" srcOrd="0" destOrd="0" presId="urn:microsoft.com/office/officeart/2005/8/layout/venn2"/>
    <dgm:cxn modelId="{CDBE18F0-EBDA-4E27-B533-FC8BAAD03D10}" type="presOf" srcId="{2121FDAA-CD66-4198-BBF1-718E4B74254A}" destId="{B2E0D294-FD4C-47DE-A67D-D9C6C08F4E50}" srcOrd="1" destOrd="0" presId="urn:microsoft.com/office/officeart/2005/8/layout/venn2"/>
    <dgm:cxn modelId="{6EF3FFFD-4530-4D5C-98E9-FAE138580CD9}" type="presOf" srcId="{541E7686-26F1-4523-AE94-95576D47DA86}" destId="{6D170026-87E4-42DA-A319-6636CBB18415}" srcOrd="0" destOrd="0" presId="urn:microsoft.com/office/officeart/2005/8/layout/venn2"/>
    <dgm:cxn modelId="{70ACF8A3-4197-4FD5-B75F-9E36A5CCCF05}" type="presParOf" srcId="{9E530DDF-B86E-4371-A449-336AF7CB28FD}" destId="{834096B5-F24C-4180-A2E8-74E7159A89F1}" srcOrd="0" destOrd="0" presId="urn:microsoft.com/office/officeart/2005/8/layout/venn2"/>
    <dgm:cxn modelId="{E9321215-471A-4A3F-9236-F3C04F79103A}" type="presParOf" srcId="{834096B5-F24C-4180-A2E8-74E7159A89F1}" destId="{6D170026-87E4-42DA-A319-6636CBB18415}" srcOrd="0" destOrd="0" presId="urn:microsoft.com/office/officeart/2005/8/layout/venn2"/>
    <dgm:cxn modelId="{FA082E12-DE29-4F53-973D-A3E3CD8F14A0}" type="presParOf" srcId="{834096B5-F24C-4180-A2E8-74E7159A89F1}" destId="{0192F5A2-65C8-4FFD-B0C2-593E545DF670}" srcOrd="1" destOrd="0" presId="urn:microsoft.com/office/officeart/2005/8/layout/venn2"/>
    <dgm:cxn modelId="{BE1DAEA9-1144-4BC4-99B1-06E8A98BB201}" type="presParOf" srcId="{9E530DDF-B86E-4371-A449-336AF7CB28FD}" destId="{4860D416-9D1D-4426-8D57-E26FD693A88F}" srcOrd="1" destOrd="0" presId="urn:microsoft.com/office/officeart/2005/8/layout/venn2"/>
    <dgm:cxn modelId="{C796F6FA-1B9B-40F5-930E-BDEA181523A1}" type="presParOf" srcId="{4860D416-9D1D-4426-8D57-E26FD693A88F}" destId="{1A45A64D-9AC3-403A-A6EC-97B4FCE97247}" srcOrd="0" destOrd="0" presId="urn:microsoft.com/office/officeart/2005/8/layout/venn2"/>
    <dgm:cxn modelId="{DDE02492-6E6C-4542-B88E-2EB982DB7C93}" type="presParOf" srcId="{4860D416-9D1D-4426-8D57-E26FD693A88F}" destId="{D7CACCCC-484C-43B0-871D-B29A1BBD4806}" srcOrd="1" destOrd="0" presId="urn:microsoft.com/office/officeart/2005/8/layout/venn2"/>
    <dgm:cxn modelId="{11D9B18E-25A0-4A40-9ACE-053CCE59E811}" type="presParOf" srcId="{9E530DDF-B86E-4371-A449-336AF7CB28FD}" destId="{8CD46221-3397-447B-A02C-AA074286B50B}" srcOrd="2" destOrd="0" presId="urn:microsoft.com/office/officeart/2005/8/layout/venn2"/>
    <dgm:cxn modelId="{96C751E4-53DB-47BF-B935-1CCE36A5742F}" type="presParOf" srcId="{8CD46221-3397-447B-A02C-AA074286B50B}" destId="{F29179E4-39D9-440C-820D-99586D121A98}" srcOrd="0" destOrd="0" presId="urn:microsoft.com/office/officeart/2005/8/layout/venn2"/>
    <dgm:cxn modelId="{0EB161B2-3D5D-47C8-AF8B-601A700AD1EA}" type="presParOf" srcId="{8CD46221-3397-447B-A02C-AA074286B50B}" destId="{B2E0D294-FD4C-47DE-A67D-D9C6C08F4E50}" srcOrd="1" destOrd="0" presId="urn:microsoft.com/office/officeart/2005/8/layout/ven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A4DF03-0B49-4069-A41A-9B31DD59EFE5}" type="doc">
      <dgm:prSet loTypeId="urn:diagrams.loki3.com/BracketList" loCatId="list" qsTypeId="urn:microsoft.com/office/officeart/2005/8/quickstyle/simple1" qsCatId="simple" csTypeId="urn:microsoft.com/office/officeart/2005/8/colors/colorful4" csCatId="colorful" phldr="1"/>
      <dgm:spPr/>
      <dgm:t>
        <a:bodyPr/>
        <a:lstStyle/>
        <a:p>
          <a:endParaRPr lang="en-US"/>
        </a:p>
      </dgm:t>
    </dgm:pt>
    <dgm:pt modelId="{C03BDE1C-7C34-451E-8EE1-35816ABBD108}">
      <dgm:prSet phldrT="[Text]" custT="1"/>
      <dgm:spPr/>
      <dgm:t>
        <a:bodyPr/>
        <a:lstStyle/>
        <a:p>
          <a:r>
            <a:rPr lang="en-US" sz="2000" dirty="0">
              <a:latin typeface="+mj-lt"/>
            </a:rPr>
            <a:t>Grantees</a:t>
          </a:r>
        </a:p>
      </dgm:t>
    </dgm:pt>
    <dgm:pt modelId="{88C6611D-E8BC-41D2-A6B5-9333F28853BC}" type="parTrans" cxnId="{6D27A14C-869C-4C71-9265-C8215B5A4E06}">
      <dgm:prSet/>
      <dgm:spPr/>
      <dgm:t>
        <a:bodyPr/>
        <a:lstStyle/>
        <a:p>
          <a:endParaRPr lang="en-US"/>
        </a:p>
      </dgm:t>
    </dgm:pt>
    <dgm:pt modelId="{7B6F05B3-79C7-43DF-B83E-E935D6E27A04}" type="sibTrans" cxnId="{6D27A14C-869C-4C71-9265-C8215B5A4E06}">
      <dgm:prSet/>
      <dgm:spPr/>
      <dgm:t>
        <a:bodyPr/>
        <a:lstStyle/>
        <a:p>
          <a:endParaRPr lang="en-US"/>
        </a:p>
      </dgm:t>
    </dgm:pt>
    <dgm:pt modelId="{6E5C646A-DEF4-4CE3-8C25-A07421870E21}">
      <dgm:prSet phldrT="[Text]" custT="1"/>
      <dgm:spPr/>
      <dgm:t>
        <a:bodyPr/>
        <a:lstStyle/>
        <a:p>
          <a:r>
            <a:rPr lang="en-US" sz="2000" dirty="0">
              <a:latin typeface="+mj-lt"/>
            </a:rPr>
            <a:t>Regional Leadership Team</a:t>
          </a:r>
        </a:p>
      </dgm:t>
    </dgm:pt>
    <dgm:pt modelId="{627D76E8-DC31-45CA-B389-52A1FBFF898C}" type="parTrans" cxnId="{93FA9C2C-7B38-46FD-9A1F-334ADD611096}">
      <dgm:prSet/>
      <dgm:spPr/>
      <dgm:t>
        <a:bodyPr/>
        <a:lstStyle/>
        <a:p>
          <a:endParaRPr lang="en-US"/>
        </a:p>
      </dgm:t>
    </dgm:pt>
    <dgm:pt modelId="{BD150F91-8778-401C-94FB-8E011F2869F3}" type="sibTrans" cxnId="{93FA9C2C-7B38-46FD-9A1F-334ADD611096}">
      <dgm:prSet/>
      <dgm:spPr/>
      <dgm:t>
        <a:bodyPr/>
        <a:lstStyle/>
        <a:p>
          <a:endParaRPr lang="en-US"/>
        </a:p>
      </dgm:t>
    </dgm:pt>
    <dgm:pt modelId="{D9E21DF6-3467-4655-B9B5-48760635E0F0}">
      <dgm:prSet phldrT="[Text]" custT="1"/>
      <dgm:spPr/>
      <dgm:t>
        <a:bodyPr/>
        <a:lstStyle/>
        <a:p>
          <a:r>
            <a:rPr lang="en-US" sz="1400" dirty="0">
              <a:solidFill>
                <a:schemeClr val="tx1"/>
              </a:solidFill>
              <a:latin typeface="Calibri" panose="020F0502020204030204" pitchFamily="34" charset="0"/>
            </a:rPr>
            <a:t>Develop (annually) a regional strategic/work plan that includes specific strategies the partners commit to toward achieving the plan’s goals</a:t>
          </a:r>
        </a:p>
      </dgm:t>
    </dgm:pt>
    <dgm:pt modelId="{BFDCA5DA-FC35-43C8-BBBF-2C8496C009DE}" type="parTrans" cxnId="{16E171B9-78F3-480E-AF77-CCB82511FE92}">
      <dgm:prSet/>
      <dgm:spPr/>
      <dgm:t>
        <a:bodyPr/>
        <a:lstStyle/>
        <a:p>
          <a:endParaRPr lang="en-US"/>
        </a:p>
      </dgm:t>
    </dgm:pt>
    <dgm:pt modelId="{DEACFBCE-C6B5-4085-AD8F-E412E5F209A7}" type="sibTrans" cxnId="{16E171B9-78F3-480E-AF77-CCB82511FE92}">
      <dgm:prSet/>
      <dgm:spPr/>
      <dgm:t>
        <a:bodyPr/>
        <a:lstStyle/>
        <a:p>
          <a:endParaRPr lang="en-US"/>
        </a:p>
      </dgm:t>
    </dgm:pt>
    <dgm:pt modelId="{3F2AB996-1751-4B78-BB69-DCA6AA2F1E5D}">
      <dgm:prSet custT="1"/>
      <dgm:spPr/>
      <dgm:t>
        <a:bodyPr/>
        <a:lstStyle/>
        <a:p>
          <a:r>
            <a:rPr lang="en-US" sz="2000" dirty="0">
              <a:latin typeface="+mj-lt"/>
            </a:rPr>
            <a:t>AHS</a:t>
          </a:r>
        </a:p>
      </dgm:t>
    </dgm:pt>
    <dgm:pt modelId="{91BC9E2F-9096-45CE-AA59-3A1428C8BC29}" type="parTrans" cxnId="{AA77828A-0D43-41BC-AFE9-E478CD01ECD7}">
      <dgm:prSet/>
      <dgm:spPr/>
      <dgm:t>
        <a:bodyPr/>
        <a:lstStyle/>
        <a:p>
          <a:endParaRPr lang="en-US"/>
        </a:p>
      </dgm:t>
    </dgm:pt>
    <dgm:pt modelId="{C282ABDE-FFB4-498F-841D-E4937BEA3F0A}" type="sibTrans" cxnId="{AA77828A-0D43-41BC-AFE9-E478CD01ECD7}">
      <dgm:prSet/>
      <dgm:spPr/>
      <dgm:t>
        <a:bodyPr/>
        <a:lstStyle/>
        <a:p>
          <a:endParaRPr lang="en-US"/>
        </a:p>
      </dgm:t>
    </dgm:pt>
    <dgm:pt modelId="{36FE43A1-4640-4A52-BE89-03D01982B576}">
      <dgm:prSet phldrT="[Text]" custT="1"/>
      <dgm:spPr/>
      <dgm:t>
        <a:bodyPr/>
        <a:lstStyle/>
        <a:p>
          <a:r>
            <a:rPr lang="en-US" sz="2000" dirty="0">
              <a:latin typeface="+mj-lt"/>
            </a:rPr>
            <a:t>Regional Advisory Council</a:t>
          </a:r>
        </a:p>
      </dgm:t>
    </dgm:pt>
    <dgm:pt modelId="{C05D175E-1C32-46B3-A28C-8D204E2B6FE7}" type="parTrans" cxnId="{4414557B-82A6-473D-9C27-7FA221652B8B}">
      <dgm:prSet/>
      <dgm:spPr/>
      <dgm:t>
        <a:bodyPr/>
        <a:lstStyle/>
        <a:p>
          <a:endParaRPr lang="en-US"/>
        </a:p>
      </dgm:t>
    </dgm:pt>
    <dgm:pt modelId="{1B013DD1-44DE-47DB-92AC-71BF67B234FA}" type="sibTrans" cxnId="{4414557B-82A6-473D-9C27-7FA221652B8B}">
      <dgm:prSet/>
      <dgm:spPr/>
      <dgm:t>
        <a:bodyPr/>
        <a:lstStyle/>
        <a:p>
          <a:endParaRPr lang="en-US"/>
        </a:p>
      </dgm:t>
    </dgm:pt>
    <dgm:pt modelId="{AB470F5B-B76D-4B14-B864-6CE3562AB8C4}">
      <dgm:prSet phldrT="[Text]" custT="1"/>
      <dgm:spPr/>
      <dgm:t>
        <a:bodyPr/>
        <a:lstStyle/>
        <a:p>
          <a:pPr algn="l"/>
          <a:r>
            <a:rPr lang="en-US" sz="1600" dirty="0">
              <a:solidFill>
                <a:schemeClr val="tx1"/>
              </a:solidFill>
              <a:latin typeface="Calibri" panose="020F0502020204030204" pitchFamily="34" charset="0"/>
            </a:rPr>
            <a:t>Determine how their resources will be used to meet grant obligations related to the performance measures and other deliverables</a:t>
          </a:r>
        </a:p>
      </dgm:t>
    </dgm:pt>
    <dgm:pt modelId="{CBDC10F4-FF3F-46A2-9649-FF831624354A}" type="parTrans" cxnId="{D5249162-F1B1-4330-B774-7A0FECDAB714}">
      <dgm:prSet/>
      <dgm:spPr/>
      <dgm:t>
        <a:bodyPr/>
        <a:lstStyle/>
        <a:p>
          <a:endParaRPr lang="en-US"/>
        </a:p>
      </dgm:t>
    </dgm:pt>
    <dgm:pt modelId="{C518F82E-8566-4C8F-932B-F4980DAE03D8}" type="sibTrans" cxnId="{D5249162-F1B1-4330-B774-7A0FECDAB714}">
      <dgm:prSet/>
      <dgm:spPr/>
      <dgm:t>
        <a:bodyPr/>
        <a:lstStyle/>
        <a:p>
          <a:endParaRPr lang="en-US"/>
        </a:p>
      </dgm:t>
    </dgm:pt>
    <dgm:pt modelId="{668211BC-9755-4D91-AD0A-29997AEF2F31}">
      <dgm:prSet phldrT="[Text]" custT="1"/>
      <dgm:spPr/>
      <dgm:t>
        <a:bodyPr/>
        <a:lstStyle/>
        <a:p>
          <a:r>
            <a:rPr lang="en-US" sz="1400" dirty="0">
              <a:solidFill>
                <a:schemeClr val="tx1"/>
              </a:solidFill>
              <a:latin typeface="Calibri" panose="020F0502020204030204" pitchFamily="34" charset="0"/>
            </a:rPr>
            <a:t>Serve an advisory role vis-à-vis each grantee’s and AHS district office’s progress toward meeting performance measures and its impact on children, youth and family population indicators</a:t>
          </a:r>
        </a:p>
      </dgm:t>
    </dgm:pt>
    <dgm:pt modelId="{B3904498-9089-43A0-BB82-16048F47EFC3}" type="parTrans" cxnId="{D15BE9C0-0248-40E1-83EE-2665ACE927A2}">
      <dgm:prSet/>
      <dgm:spPr/>
      <dgm:t>
        <a:bodyPr/>
        <a:lstStyle/>
        <a:p>
          <a:endParaRPr lang="en-US"/>
        </a:p>
      </dgm:t>
    </dgm:pt>
    <dgm:pt modelId="{60192677-E84A-425B-96C5-62E00574CBE9}" type="sibTrans" cxnId="{D15BE9C0-0248-40E1-83EE-2665ACE927A2}">
      <dgm:prSet/>
      <dgm:spPr/>
      <dgm:t>
        <a:bodyPr/>
        <a:lstStyle/>
        <a:p>
          <a:endParaRPr lang="en-US"/>
        </a:p>
      </dgm:t>
    </dgm:pt>
    <dgm:pt modelId="{9B66BF2F-E244-47FA-A596-318D6D23F4D6}" type="pres">
      <dgm:prSet presAssocID="{EDA4DF03-0B49-4069-A41A-9B31DD59EFE5}" presName="Name0" presStyleCnt="0">
        <dgm:presLayoutVars>
          <dgm:dir/>
          <dgm:animLvl val="lvl"/>
          <dgm:resizeHandles val="exact"/>
        </dgm:presLayoutVars>
      </dgm:prSet>
      <dgm:spPr/>
    </dgm:pt>
    <dgm:pt modelId="{7C7EAB91-71C3-4B6F-8D1A-92BE9EA59258}" type="pres">
      <dgm:prSet presAssocID="{3F2AB996-1751-4B78-BB69-DCA6AA2F1E5D}" presName="linNode" presStyleCnt="0"/>
      <dgm:spPr/>
    </dgm:pt>
    <dgm:pt modelId="{5A304164-6991-40B1-9EDA-27D3507FACAB}" type="pres">
      <dgm:prSet presAssocID="{3F2AB996-1751-4B78-BB69-DCA6AA2F1E5D}" presName="parTx" presStyleLbl="revTx" presStyleIdx="0" presStyleCnt="4" custScaleX="90902">
        <dgm:presLayoutVars>
          <dgm:chMax val="1"/>
          <dgm:bulletEnabled val="1"/>
        </dgm:presLayoutVars>
      </dgm:prSet>
      <dgm:spPr/>
    </dgm:pt>
    <dgm:pt modelId="{B77D9DC9-BD91-4592-A0DB-13F80412EF6F}" type="pres">
      <dgm:prSet presAssocID="{3F2AB996-1751-4B78-BB69-DCA6AA2F1E5D}" presName="bracket" presStyleLbl="parChTrans1D1" presStyleIdx="0" presStyleCnt="4"/>
      <dgm:spPr/>
    </dgm:pt>
    <dgm:pt modelId="{6D69FACE-40FC-4AAF-9963-2087434729DA}" type="pres">
      <dgm:prSet presAssocID="{3F2AB996-1751-4B78-BB69-DCA6AA2F1E5D}" presName="spH" presStyleCnt="0"/>
      <dgm:spPr/>
    </dgm:pt>
    <dgm:pt modelId="{6E5D12FD-79CD-43C7-BA9B-D84061E7BCF7}" type="pres">
      <dgm:prSet presAssocID="{C282ABDE-FFB4-498F-841D-E4937BEA3F0A}" presName="spV" presStyleCnt="0"/>
      <dgm:spPr/>
    </dgm:pt>
    <dgm:pt modelId="{A36D9E32-82B9-4282-A060-C951F20C26E0}" type="pres">
      <dgm:prSet presAssocID="{C03BDE1C-7C34-451E-8EE1-35816ABBD108}" presName="linNode" presStyleCnt="0"/>
      <dgm:spPr/>
    </dgm:pt>
    <dgm:pt modelId="{A1ED97BF-A16C-4005-9972-59A6DC7DCEE6}" type="pres">
      <dgm:prSet presAssocID="{C03BDE1C-7C34-451E-8EE1-35816ABBD108}" presName="parTx" presStyleLbl="revTx" presStyleIdx="1" presStyleCnt="4">
        <dgm:presLayoutVars>
          <dgm:chMax val="1"/>
          <dgm:bulletEnabled val="1"/>
        </dgm:presLayoutVars>
      </dgm:prSet>
      <dgm:spPr/>
    </dgm:pt>
    <dgm:pt modelId="{103FDB84-8FE2-4414-85CA-1C2FF0579D90}" type="pres">
      <dgm:prSet presAssocID="{C03BDE1C-7C34-451E-8EE1-35816ABBD108}" presName="bracket" presStyleLbl="parChTrans1D1" presStyleIdx="1" presStyleCnt="4"/>
      <dgm:spPr/>
    </dgm:pt>
    <dgm:pt modelId="{A02B80EC-D7E6-4F88-8A05-08D871197384}" type="pres">
      <dgm:prSet presAssocID="{C03BDE1C-7C34-451E-8EE1-35816ABBD108}" presName="spH" presStyleCnt="0"/>
      <dgm:spPr/>
    </dgm:pt>
    <dgm:pt modelId="{992FEEEF-367C-4283-AF4B-A54E7C2AEFA5}" type="pres">
      <dgm:prSet presAssocID="{C03BDE1C-7C34-451E-8EE1-35816ABBD108}" presName="desTx" presStyleLbl="node1" presStyleIdx="0" presStyleCnt="2" custScaleX="116830" custScaleY="92318" custLinFactNeighborX="88994" custLinFactNeighborY="87">
        <dgm:presLayoutVars>
          <dgm:bulletEnabled val="1"/>
        </dgm:presLayoutVars>
      </dgm:prSet>
      <dgm:spPr/>
    </dgm:pt>
    <dgm:pt modelId="{FD311F6C-A80F-4E1C-981E-CB03ED673E2F}" type="pres">
      <dgm:prSet presAssocID="{7B6F05B3-79C7-43DF-B83E-E935D6E27A04}" presName="spV" presStyleCnt="0"/>
      <dgm:spPr/>
    </dgm:pt>
    <dgm:pt modelId="{83E5B184-F14E-4884-BEFD-8E8D725C5CAC}" type="pres">
      <dgm:prSet presAssocID="{6E5C646A-DEF4-4CE3-8C25-A07421870E21}" presName="linNode" presStyleCnt="0"/>
      <dgm:spPr/>
    </dgm:pt>
    <dgm:pt modelId="{8490DDAC-4B1A-4055-9B09-8D883D200826}" type="pres">
      <dgm:prSet presAssocID="{6E5C646A-DEF4-4CE3-8C25-A07421870E21}" presName="parTx" presStyleLbl="revTx" presStyleIdx="2" presStyleCnt="4">
        <dgm:presLayoutVars>
          <dgm:chMax val="1"/>
          <dgm:bulletEnabled val="1"/>
        </dgm:presLayoutVars>
      </dgm:prSet>
      <dgm:spPr/>
    </dgm:pt>
    <dgm:pt modelId="{744E8CF1-C0D6-4ADE-87BA-B7308569F661}" type="pres">
      <dgm:prSet presAssocID="{6E5C646A-DEF4-4CE3-8C25-A07421870E21}" presName="bracket" presStyleLbl="parChTrans1D1" presStyleIdx="2" presStyleCnt="4"/>
      <dgm:spPr/>
    </dgm:pt>
    <dgm:pt modelId="{2D11CE79-7E60-45B3-AD19-F7A75C8A09B8}" type="pres">
      <dgm:prSet presAssocID="{6E5C646A-DEF4-4CE3-8C25-A07421870E21}" presName="spH" presStyleCnt="0"/>
      <dgm:spPr/>
    </dgm:pt>
    <dgm:pt modelId="{E01B20D5-EB82-48C4-9D93-A3CA1C58BDDA}" type="pres">
      <dgm:prSet presAssocID="{6E5C646A-DEF4-4CE3-8C25-A07421870E21}" presName="desTx" presStyleLbl="node1" presStyleIdx="1" presStyleCnt="2" custScaleX="112459" custScaleY="106547" custLinFactNeighborX="62" custLinFactNeighborY="0">
        <dgm:presLayoutVars>
          <dgm:bulletEnabled val="1"/>
        </dgm:presLayoutVars>
      </dgm:prSet>
      <dgm:spPr/>
    </dgm:pt>
    <dgm:pt modelId="{AD4833AA-81FE-439C-B55A-8D7F4E2F8182}" type="pres">
      <dgm:prSet presAssocID="{BD150F91-8778-401C-94FB-8E011F2869F3}" presName="spV" presStyleCnt="0"/>
      <dgm:spPr/>
    </dgm:pt>
    <dgm:pt modelId="{F7EF2253-30F0-478F-8EDD-E0A35047E8F4}" type="pres">
      <dgm:prSet presAssocID="{36FE43A1-4640-4A52-BE89-03D01982B576}" presName="linNode" presStyleCnt="0"/>
      <dgm:spPr/>
    </dgm:pt>
    <dgm:pt modelId="{3D78E19C-4D3E-4DD1-ACF9-99D80177F042}" type="pres">
      <dgm:prSet presAssocID="{36FE43A1-4640-4A52-BE89-03D01982B576}" presName="parTx" presStyleLbl="revTx" presStyleIdx="3" presStyleCnt="4">
        <dgm:presLayoutVars>
          <dgm:chMax val="1"/>
          <dgm:bulletEnabled val="1"/>
        </dgm:presLayoutVars>
      </dgm:prSet>
      <dgm:spPr/>
    </dgm:pt>
    <dgm:pt modelId="{355D7120-A585-40A8-9BD4-654992E7E74F}" type="pres">
      <dgm:prSet presAssocID="{36FE43A1-4640-4A52-BE89-03D01982B576}" presName="bracket" presStyleLbl="parChTrans1D1" presStyleIdx="3" presStyleCnt="4"/>
      <dgm:spPr/>
    </dgm:pt>
    <dgm:pt modelId="{18BF796E-0464-43A4-81EB-8DDFC2C27EF0}" type="pres">
      <dgm:prSet presAssocID="{36FE43A1-4640-4A52-BE89-03D01982B576}" presName="spH" presStyleCnt="0"/>
      <dgm:spPr/>
    </dgm:pt>
  </dgm:ptLst>
  <dgm:cxnLst>
    <dgm:cxn modelId="{93FA9C2C-7B38-46FD-9A1F-334ADD611096}" srcId="{EDA4DF03-0B49-4069-A41A-9B31DD59EFE5}" destId="{6E5C646A-DEF4-4CE3-8C25-A07421870E21}" srcOrd="2" destOrd="0" parTransId="{627D76E8-DC31-45CA-B389-52A1FBFF898C}" sibTransId="{BD150F91-8778-401C-94FB-8E011F2869F3}"/>
    <dgm:cxn modelId="{D5249162-F1B1-4330-B774-7A0FECDAB714}" srcId="{C03BDE1C-7C34-451E-8EE1-35816ABBD108}" destId="{AB470F5B-B76D-4B14-B864-6CE3562AB8C4}" srcOrd="0" destOrd="0" parTransId="{CBDC10F4-FF3F-46A2-9649-FF831624354A}" sibTransId="{C518F82E-8566-4C8F-932B-F4980DAE03D8}"/>
    <dgm:cxn modelId="{6D27A14C-869C-4C71-9265-C8215B5A4E06}" srcId="{EDA4DF03-0B49-4069-A41A-9B31DD59EFE5}" destId="{C03BDE1C-7C34-451E-8EE1-35816ABBD108}" srcOrd="1" destOrd="0" parTransId="{88C6611D-E8BC-41D2-A6B5-9333F28853BC}" sibTransId="{7B6F05B3-79C7-43DF-B83E-E935D6E27A04}"/>
    <dgm:cxn modelId="{BDC1F14C-8320-4550-AB0A-0DE8D260D54A}" type="presOf" srcId="{C03BDE1C-7C34-451E-8EE1-35816ABBD108}" destId="{A1ED97BF-A16C-4005-9972-59A6DC7DCEE6}" srcOrd="0" destOrd="0" presId="urn:diagrams.loki3.com/BracketList"/>
    <dgm:cxn modelId="{8BB4296E-EB33-498C-8AEE-F1D4B3F9CA43}" type="presOf" srcId="{3F2AB996-1751-4B78-BB69-DCA6AA2F1E5D}" destId="{5A304164-6991-40B1-9EDA-27D3507FACAB}" srcOrd="0" destOrd="0" presId="urn:diagrams.loki3.com/BracketList"/>
    <dgm:cxn modelId="{BF16DB70-98BB-4D99-BEA3-5C81BF1FD2A5}" type="presOf" srcId="{6E5C646A-DEF4-4CE3-8C25-A07421870E21}" destId="{8490DDAC-4B1A-4055-9B09-8D883D200826}" srcOrd="0" destOrd="0" presId="urn:diagrams.loki3.com/BracketList"/>
    <dgm:cxn modelId="{4414557B-82A6-473D-9C27-7FA221652B8B}" srcId="{EDA4DF03-0B49-4069-A41A-9B31DD59EFE5}" destId="{36FE43A1-4640-4A52-BE89-03D01982B576}" srcOrd="3" destOrd="0" parTransId="{C05D175E-1C32-46B3-A28C-8D204E2B6FE7}" sibTransId="{1B013DD1-44DE-47DB-92AC-71BF67B234FA}"/>
    <dgm:cxn modelId="{16080582-1CCD-4E4A-8E31-01A4B1248F78}" type="presOf" srcId="{D9E21DF6-3467-4655-B9B5-48760635E0F0}" destId="{E01B20D5-EB82-48C4-9D93-A3CA1C58BDDA}" srcOrd="0" destOrd="0" presId="urn:diagrams.loki3.com/BracketList"/>
    <dgm:cxn modelId="{AA77828A-0D43-41BC-AFE9-E478CD01ECD7}" srcId="{EDA4DF03-0B49-4069-A41A-9B31DD59EFE5}" destId="{3F2AB996-1751-4B78-BB69-DCA6AA2F1E5D}" srcOrd="0" destOrd="0" parTransId="{91BC9E2F-9096-45CE-AA59-3A1428C8BC29}" sibTransId="{C282ABDE-FFB4-498F-841D-E4937BEA3F0A}"/>
    <dgm:cxn modelId="{93EA4C97-FC1B-4B2F-8FF7-13E8640387EA}" type="presOf" srcId="{AB470F5B-B76D-4B14-B864-6CE3562AB8C4}" destId="{992FEEEF-367C-4283-AF4B-A54E7C2AEFA5}" srcOrd="0" destOrd="0" presId="urn:diagrams.loki3.com/BracketList"/>
    <dgm:cxn modelId="{94837BA8-8A4D-4B33-B150-5985732171A9}" type="presOf" srcId="{EDA4DF03-0B49-4069-A41A-9B31DD59EFE5}" destId="{9B66BF2F-E244-47FA-A596-318D6D23F4D6}" srcOrd="0" destOrd="0" presId="urn:diagrams.loki3.com/BracketList"/>
    <dgm:cxn modelId="{D7140CB9-7BD0-4417-AB6F-06C9452F5B58}" type="presOf" srcId="{668211BC-9755-4D91-AD0A-29997AEF2F31}" destId="{E01B20D5-EB82-48C4-9D93-A3CA1C58BDDA}" srcOrd="0" destOrd="1" presId="urn:diagrams.loki3.com/BracketList"/>
    <dgm:cxn modelId="{16E171B9-78F3-480E-AF77-CCB82511FE92}" srcId="{6E5C646A-DEF4-4CE3-8C25-A07421870E21}" destId="{D9E21DF6-3467-4655-B9B5-48760635E0F0}" srcOrd="0" destOrd="0" parTransId="{BFDCA5DA-FC35-43C8-BBBF-2C8496C009DE}" sibTransId="{DEACFBCE-C6B5-4085-AD8F-E412E5F209A7}"/>
    <dgm:cxn modelId="{83C8BFB9-20BF-455B-B5DD-D836F256621A}" type="presOf" srcId="{36FE43A1-4640-4A52-BE89-03D01982B576}" destId="{3D78E19C-4D3E-4DD1-ACF9-99D80177F042}" srcOrd="0" destOrd="0" presId="urn:diagrams.loki3.com/BracketList"/>
    <dgm:cxn modelId="{D15BE9C0-0248-40E1-83EE-2665ACE927A2}" srcId="{6E5C646A-DEF4-4CE3-8C25-A07421870E21}" destId="{668211BC-9755-4D91-AD0A-29997AEF2F31}" srcOrd="1" destOrd="0" parTransId="{B3904498-9089-43A0-BB82-16048F47EFC3}" sibTransId="{60192677-E84A-425B-96C5-62E00574CBE9}"/>
    <dgm:cxn modelId="{8AF4DCC4-8119-47C9-AB4E-7FBD04D53AA3}" type="presParOf" srcId="{9B66BF2F-E244-47FA-A596-318D6D23F4D6}" destId="{7C7EAB91-71C3-4B6F-8D1A-92BE9EA59258}" srcOrd="0" destOrd="0" presId="urn:diagrams.loki3.com/BracketList"/>
    <dgm:cxn modelId="{B2F2EF05-C7FB-4AFD-A23A-01B60A66BA2E}" type="presParOf" srcId="{7C7EAB91-71C3-4B6F-8D1A-92BE9EA59258}" destId="{5A304164-6991-40B1-9EDA-27D3507FACAB}" srcOrd="0" destOrd="0" presId="urn:diagrams.loki3.com/BracketList"/>
    <dgm:cxn modelId="{1B2139D3-6F99-4630-BB0A-84AAFD243F4A}" type="presParOf" srcId="{7C7EAB91-71C3-4B6F-8D1A-92BE9EA59258}" destId="{B77D9DC9-BD91-4592-A0DB-13F80412EF6F}" srcOrd="1" destOrd="0" presId="urn:diagrams.loki3.com/BracketList"/>
    <dgm:cxn modelId="{2D55B7A1-7D1E-4FF4-91C6-4C043A3EAF27}" type="presParOf" srcId="{7C7EAB91-71C3-4B6F-8D1A-92BE9EA59258}" destId="{6D69FACE-40FC-4AAF-9963-2087434729DA}" srcOrd="2" destOrd="0" presId="urn:diagrams.loki3.com/BracketList"/>
    <dgm:cxn modelId="{9AA63B9B-89B9-4230-B329-BEF0D3D5FBB4}" type="presParOf" srcId="{9B66BF2F-E244-47FA-A596-318D6D23F4D6}" destId="{6E5D12FD-79CD-43C7-BA9B-D84061E7BCF7}" srcOrd="1" destOrd="0" presId="urn:diagrams.loki3.com/BracketList"/>
    <dgm:cxn modelId="{F5F9CCCF-F325-4980-90F9-6C740CC726DD}" type="presParOf" srcId="{9B66BF2F-E244-47FA-A596-318D6D23F4D6}" destId="{A36D9E32-82B9-4282-A060-C951F20C26E0}" srcOrd="2" destOrd="0" presId="urn:diagrams.loki3.com/BracketList"/>
    <dgm:cxn modelId="{35BBB0C2-7A0D-418D-8CEF-8664DBE10399}" type="presParOf" srcId="{A36D9E32-82B9-4282-A060-C951F20C26E0}" destId="{A1ED97BF-A16C-4005-9972-59A6DC7DCEE6}" srcOrd="0" destOrd="0" presId="urn:diagrams.loki3.com/BracketList"/>
    <dgm:cxn modelId="{A39836B8-CC89-4A95-976A-AE8BA59F6C64}" type="presParOf" srcId="{A36D9E32-82B9-4282-A060-C951F20C26E0}" destId="{103FDB84-8FE2-4414-85CA-1C2FF0579D90}" srcOrd="1" destOrd="0" presId="urn:diagrams.loki3.com/BracketList"/>
    <dgm:cxn modelId="{45F13A87-6226-4A67-94E0-FACE32A8E43C}" type="presParOf" srcId="{A36D9E32-82B9-4282-A060-C951F20C26E0}" destId="{A02B80EC-D7E6-4F88-8A05-08D871197384}" srcOrd="2" destOrd="0" presId="urn:diagrams.loki3.com/BracketList"/>
    <dgm:cxn modelId="{E0373243-6FF7-45C5-8CA3-3DC9662F0744}" type="presParOf" srcId="{A36D9E32-82B9-4282-A060-C951F20C26E0}" destId="{992FEEEF-367C-4283-AF4B-A54E7C2AEFA5}" srcOrd="3" destOrd="0" presId="urn:diagrams.loki3.com/BracketList"/>
    <dgm:cxn modelId="{054CD46F-EE1D-407F-92F5-C09D1D9A6A9F}" type="presParOf" srcId="{9B66BF2F-E244-47FA-A596-318D6D23F4D6}" destId="{FD311F6C-A80F-4E1C-981E-CB03ED673E2F}" srcOrd="3" destOrd="0" presId="urn:diagrams.loki3.com/BracketList"/>
    <dgm:cxn modelId="{86134446-4450-4699-B41E-96BD584DE655}" type="presParOf" srcId="{9B66BF2F-E244-47FA-A596-318D6D23F4D6}" destId="{83E5B184-F14E-4884-BEFD-8E8D725C5CAC}" srcOrd="4" destOrd="0" presId="urn:diagrams.loki3.com/BracketList"/>
    <dgm:cxn modelId="{DBF370ED-C822-44B4-9F0A-DAF4D3533A15}" type="presParOf" srcId="{83E5B184-F14E-4884-BEFD-8E8D725C5CAC}" destId="{8490DDAC-4B1A-4055-9B09-8D883D200826}" srcOrd="0" destOrd="0" presId="urn:diagrams.loki3.com/BracketList"/>
    <dgm:cxn modelId="{5BC3725C-A0CC-4562-A423-3FD4425718B7}" type="presParOf" srcId="{83E5B184-F14E-4884-BEFD-8E8D725C5CAC}" destId="{744E8CF1-C0D6-4ADE-87BA-B7308569F661}" srcOrd="1" destOrd="0" presId="urn:diagrams.loki3.com/BracketList"/>
    <dgm:cxn modelId="{D6C28580-6639-4897-8A7C-66EE649EE929}" type="presParOf" srcId="{83E5B184-F14E-4884-BEFD-8E8D725C5CAC}" destId="{2D11CE79-7E60-45B3-AD19-F7A75C8A09B8}" srcOrd="2" destOrd="0" presId="urn:diagrams.loki3.com/BracketList"/>
    <dgm:cxn modelId="{6B84D9B9-5207-42CB-B8C6-259E5DC3A73C}" type="presParOf" srcId="{83E5B184-F14E-4884-BEFD-8E8D725C5CAC}" destId="{E01B20D5-EB82-48C4-9D93-A3CA1C58BDDA}" srcOrd="3" destOrd="0" presId="urn:diagrams.loki3.com/BracketList"/>
    <dgm:cxn modelId="{75DFDBF2-5BAE-4F7A-AC2D-6A2857E7DA72}" type="presParOf" srcId="{9B66BF2F-E244-47FA-A596-318D6D23F4D6}" destId="{AD4833AA-81FE-439C-B55A-8D7F4E2F8182}" srcOrd="5" destOrd="0" presId="urn:diagrams.loki3.com/BracketList"/>
    <dgm:cxn modelId="{FB538263-EA3D-4DF9-AAD1-78468E729558}" type="presParOf" srcId="{9B66BF2F-E244-47FA-A596-318D6D23F4D6}" destId="{F7EF2253-30F0-478F-8EDD-E0A35047E8F4}" srcOrd="6" destOrd="0" presId="urn:diagrams.loki3.com/BracketList"/>
    <dgm:cxn modelId="{C89A8266-60EA-4DAF-A5C5-60BC658185FC}" type="presParOf" srcId="{F7EF2253-30F0-478F-8EDD-E0A35047E8F4}" destId="{3D78E19C-4D3E-4DD1-ACF9-99D80177F042}" srcOrd="0" destOrd="0" presId="urn:diagrams.loki3.com/BracketList"/>
    <dgm:cxn modelId="{DF34568F-F7FE-4781-9F62-C6F541753EFA}" type="presParOf" srcId="{F7EF2253-30F0-478F-8EDD-E0A35047E8F4}" destId="{355D7120-A585-40A8-9BD4-654992E7E74F}" srcOrd="1" destOrd="0" presId="urn:diagrams.loki3.com/BracketList"/>
    <dgm:cxn modelId="{39465A92-12A3-4EF1-8B13-74DD29922BA9}" type="presParOf" srcId="{F7EF2253-30F0-478F-8EDD-E0A35047E8F4}" destId="{18BF796E-0464-43A4-81EB-8DDFC2C27EF0}" srcOrd="2"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002B07-17B7-4B21-9C43-98173555325A}" type="doc">
      <dgm:prSet loTypeId="urn:microsoft.com/office/officeart/2005/8/layout/venn1" loCatId="relationship" qsTypeId="urn:microsoft.com/office/officeart/2005/8/quickstyle/simple2" qsCatId="simple" csTypeId="urn:microsoft.com/office/officeart/2005/8/colors/colorful2" csCatId="colorful" phldr="1"/>
      <dgm:spPr/>
    </dgm:pt>
    <dgm:pt modelId="{CEF1A40B-C6E1-4482-BC8D-2342CE2F3B2D}" type="pres">
      <dgm:prSet presAssocID="{30002B07-17B7-4B21-9C43-98173555325A}" presName="compositeShape" presStyleCnt="0">
        <dgm:presLayoutVars>
          <dgm:chMax val="7"/>
          <dgm:dir/>
          <dgm:resizeHandles val="exact"/>
        </dgm:presLayoutVars>
      </dgm:prSet>
      <dgm:spPr/>
    </dgm:pt>
  </dgm:ptLst>
  <dgm:cxnLst>
    <dgm:cxn modelId="{D1934AFF-E2B8-408A-BDA1-8825CD59A329}" type="presOf" srcId="{30002B07-17B7-4B21-9C43-98173555325A}" destId="{CEF1A40B-C6E1-4482-BC8D-2342CE2F3B2D}"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F08E36-4ECD-429D-A310-7B9107B4CCDC}" type="doc">
      <dgm:prSet loTypeId="urn:microsoft.com/office/officeart/2005/8/layout/venn2" loCatId="relationship" qsTypeId="urn:microsoft.com/office/officeart/2005/8/quickstyle/simple3" qsCatId="simple" csTypeId="urn:microsoft.com/office/officeart/2005/8/colors/colorful2" csCatId="colorful" phldr="1"/>
      <dgm:spPr/>
      <dgm:t>
        <a:bodyPr/>
        <a:lstStyle/>
        <a:p>
          <a:endParaRPr lang="en-US"/>
        </a:p>
      </dgm:t>
    </dgm:pt>
    <dgm:pt modelId="{541E7686-26F1-4523-AE94-95576D47DA86}">
      <dgm:prSet phldrT="[Text]" custT="1"/>
      <dgm:spPr/>
      <dgm:t>
        <a:bodyPr/>
        <a:lstStyle/>
        <a:p>
          <a:endParaRPr lang="en-US" sz="1800" b="1" dirty="0">
            <a:latin typeface="Calibri" panose="020F0502020204030204" pitchFamily="34" charset="0"/>
          </a:endParaRPr>
        </a:p>
      </dgm:t>
    </dgm:pt>
    <dgm:pt modelId="{E2BED909-FE0B-423D-AD81-2CBD5F21EA9D}" type="parTrans" cxnId="{5328FAC1-EFD1-435F-B474-070DE29B084F}">
      <dgm:prSet/>
      <dgm:spPr/>
      <dgm:t>
        <a:bodyPr/>
        <a:lstStyle/>
        <a:p>
          <a:endParaRPr lang="en-US"/>
        </a:p>
      </dgm:t>
    </dgm:pt>
    <dgm:pt modelId="{31F1FF73-503A-4A9F-8F65-33907A9A888D}" type="sibTrans" cxnId="{5328FAC1-EFD1-435F-B474-070DE29B084F}">
      <dgm:prSet/>
      <dgm:spPr/>
      <dgm:t>
        <a:bodyPr/>
        <a:lstStyle/>
        <a:p>
          <a:endParaRPr lang="en-US"/>
        </a:p>
      </dgm:t>
    </dgm:pt>
    <dgm:pt modelId="{BC8D26FD-3AB4-4DFF-B484-F380B65D5690}">
      <dgm:prSet phldrT="[Text]" custT="1"/>
      <dgm:spPr/>
      <dgm:t>
        <a:bodyPr/>
        <a:lstStyle/>
        <a:p>
          <a:endParaRPr lang="en-US" sz="1800" b="1" dirty="0">
            <a:latin typeface="Calibri" panose="020F0502020204030204" pitchFamily="34" charset="0"/>
          </a:endParaRPr>
        </a:p>
      </dgm:t>
    </dgm:pt>
    <dgm:pt modelId="{F934BBF5-238C-4029-97E0-E8CD1B613F2E}" type="parTrans" cxnId="{44719D14-FB70-4D75-84DF-39A28D10BF85}">
      <dgm:prSet/>
      <dgm:spPr/>
      <dgm:t>
        <a:bodyPr/>
        <a:lstStyle/>
        <a:p>
          <a:endParaRPr lang="en-US"/>
        </a:p>
      </dgm:t>
    </dgm:pt>
    <dgm:pt modelId="{D5D28F89-6B8F-4669-B687-F3F5948FB1A6}" type="sibTrans" cxnId="{44719D14-FB70-4D75-84DF-39A28D10BF85}">
      <dgm:prSet/>
      <dgm:spPr/>
      <dgm:t>
        <a:bodyPr/>
        <a:lstStyle/>
        <a:p>
          <a:endParaRPr lang="en-US"/>
        </a:p>
      </dgm:t>
    </dgm:pt>
    <dgm:pt modelId="{2121FDAA-CD66-4198-BBF1-718E4B74254A}">
      <dgm:prSet phldrT="[Text]" custT="1"/>
      <dgm:spPr/>
      <dgm:t>
        <a:bodyPr/>
        <a:lstStyle/>
        <a:p>
          <a:endParaRPr lang="en-US" sz="1800" b="1" dirty="0">
            <a:latin typeface="Calibri" panose="020F0502020204030204" pitchFamily="34" charset="0"/>
          </a:endParaRPr>
        </a:p>
      </dgm:t>
    </dgm:pt>
    <dgm:pt modelId="{A516FA84-9005-4550-9901-036FAE3CB1D3}" type="parTrans" cxnId="{CD18CD3C-6E77-4728-82FC-FAE7D2692F8C}">
      <dgm:prSet/>
      <dgm:spPr/>
      <dgm:t>
        <a:bodyPr/>
        <a:lstStyle/>
        <a:p>
          <a:endParaRPr lang="en-US"/>
        </a:p>
      </dgm:t>
    </dgm:pt>
    <dgm:pt modelId="{79EF9E57-2E00-41D5-847D-158DB5DD8919}" type="sibTrans" cxnId="{CD18CD3C-6E77-4728-82FC-FAE7D2692F8C}">
      <dgm:prSet/>
      <dgm:spPr/>
      <dgm:t>
        <a:bodyPr/>
        <a:lstStyle/>
        <a:p>
          <a:endParaRPr lang="en-US"/>
        </a:p>
      </dgm:t>
    </dgm:pt>
    <dgm:pt modelId="{9E530DDF-B86E-4371-A449-336AF7CB28FD}" type="pres">
      <dgm:prSet presAssocID="{84F08E36-4ECD-429D-A310-7B9107B4CCDC}" presName="Name0" presStyleCnt="0">
        <dgm:presLayoutVars>
          <dgm:chMax val="7"/>
          <dgm:resizeHandles val="exact"/>
        </dgm:presLayoutVars>
      </dgm:prSet>
      <dgm:spPr/>
    </dgm:pt>
    <dgm:pt modelId="{834096B5-F24C-4180-A2E8-74E7159A89F1}" type="pres">
      <dgm:prSet presAssocID="{84F08E36-4ECD-429D-A310-7B9107B4CCDC}" presName="comp1" presStyleCnt="0"/>
      <dgm:spPr/>
    </dgm:pt>
    <dgm:pt modelId="{6D170026-87E4-42DA-A319-6636CBB18415}" type="pres">
      <dgm:prSet presAssocID="{84F08E36-4ECD-429D-A310-7B9107B4CCDC}" presName="circle1" presStyleLbl="node1" presStyleIdx="0" presStyleCnt="3" custLinFactNeighborX="128" custLinFactNeighborY="13154"/>
      <dgm:spPr/>
    </dgm:pt>
    <dgm:pt modelId="{0192F5A2-65C8-4FFD-B0C2-593E545DF670}" type="pres">
      <dgm:prSet presAssocID="{84F08E36-4ECD-429D-A310-7B9107B4CCDC}" presName="c1text" presStyleLbl="node1" presStyleIdx="0" presStyleCnt="3">
        <dgm:presLayoutVars>
          <dgm:bulletEnabled val="1"/>
        </dgm:presLayoutVars>
      </dgm:prSet>
      <dgm:spPr/>
    </dgm:pt>
    <dgm:pt modelId="{4860D416-9D1D-4426-8D57-E26FD693A88F}" type="pres">
      <dgm:prSet presAssocID="{84F08E36-4ECD-429D-A310-7B9107B4CCDC}" presName="comp2" presStyleCnt="0"/>
      <dgm:spPr/>
    </dgm:pt>
    <dgm:pt modelId="{1A45A64D-9AC3-403A-A6EC-97B4FCE97247}" type="pres">
      <dgm:prSet presAssocID="{84F08E36-4ECD-429D-A310-7B9107B4CCDC}" presName="circle2" presStyleLbl="node1" presStyleIdx="1" presStyleCnt="3"/>
      <dgm:spPr/>
    </dgm:pt>
    <dgm:pt modelId="{D7CACCCC-484C-43B0-871D-B29A1BBD4806}" type="pres">
      <dgm:prSet presAssocID="{84F08E36-4ECD-429D-A310-7B9107B4CCDC}" presName="c2text" presStyleLbl="node1" presStyleIdx="1" presStyleCnt="3">
        <dgm:presLayoutVars>
          <dgm:bulletEnabled val="1"/>
        </dgm:presLayoutVars>
      </dgm:prSet>
      <dgm:spPr/>
    </dgm:pt>
    <dgm:pt modelId="{8CD46221-3397-447B-A02C-AA074286B50B}" type="pres">
      <dgm:prSet presAssocID="{84F08E36-4ECD-429D-A310-7B9107B4CCDC}" presName="comp3" presStyleCnt="0"/>
      <dgm:spPr/>
    </dgm:pt>
    <dgm:pt modelId="{F29179E4-39D9-440C-820D-99586D121A98}" type="pres">
      <dgm:prSet presAssocID="{84F08E36-4ECD-429D-A310-7B9107B4CCDC}" presName="circle3" presStyleLbl="node1" presStyleIdx="2" presStyleCnt="3"/>
      <dgm:spPr/>
    </dgm:pt>
    <dgm:pt modelId="{B2E0D294-FD4C-47DE-A67D-D9C6C08F4E50}" type="pres">
      <dgm:prSet presAssocID="{84F08E36-4ECD-429D-A310-7B9107B4CCDC}" presName="c3text" presStyleLbl="node1" presStyleIdx="2" presStyleCnt="3">
        <dgm:presLayoutVars>
          <dgm:bulletEnabled val="1"/>
        </dgm:presLayoutVars>
      </dgm:prSet>
      <dgm:spPr/>
    </dgm:pt>
  </dgm:ptLst>
  <dgm:cxnLst>
    <dgm:cxn modelId="{44719D14-FB70-4D75-84DF-39A28D10BF85}" srcId="{84F08E36-4ECD-429D-A310-7B9107B4CCDC}" destId="{BC8D26FD-3AB4-4DFF-B484-F380B65D5690}" srcOrd="1" destOrd="0" parTransId="{F934BBF5-238C-4029-97E0-E8CD1B613F2E}" sibTransId="{D5D28F89-6B8F-4669-B687-F3F5948FB1A6}"/>
    <dgm:cxn modelId="{C30F5B15-F280-4299-ABB5-B457C29058C0}" type="presOf" srcId="{541E7686-26F1-4523-AE94-95576D47DA86}" destId="{0192F5A2-65C8-4FFD-B0C2-593E545DF670}" srcOrd="1" destOrd="0" presId="urn:microsoft.com/office/officeart/2005/8/layout/venn2"/>
    <dgm:cxn modelId="{27A9EC16-336B-483B-B926-AD7197344FE7}" type="presOf" srcId="{BC8D26FD-3AB4-4DFF-B484-F380B65D5690}" destId="{D7CACCCC-484C-43B0-871D-B29A1BBD4806}" srcOrd="1" destOrd="0" presId="urn:microsoft.com/office/officeart/2005/8/layout/venn2"/>
    <dgm:cxn modelId="{26761035-FC61-4ADD-98A9-A1B0182B8C7C}" type="presOf" srcId="{84F08E36-4ECD-429D-A310-7B9107B4CCDC}" destId="{9E530DDF-B86E-4371-A449-336AF7CB28FD}" srcOrd="0" destOrd="0" presId="urn:microsoft.com/office/officeart/2005/8/layout/venn2"/>
    <dgm:cxn modelId="{CD18CD3C-6E77-4728-82FC-FAE7D2692F8C}" srcId="{84F08E36-4ECD-429D-A310-7B9107B4CCDC}" destId="{2121FDAA-CD66-4198-BBF1-718E4B74254A}" srcOrd="2" destOrd="0" parTransId="{A516FA84-9005-4550-9901-036FAE3CB1D3}" sibTransId="{79EF9E57-2E00-41D5-847D-158DB5DD8919}"/>
    <dgm:cxn modelId="{1009A4A7-43B7-4C27-805C-32BCC781384F}" type="presOf" srcId="{2121FDAA-CD66-4198-BBF1-718E4B74254A}" destId="{F29179E4-39D9-440C-820D-99586D121A98}" srcOrd="0" destOrd="0" presId="urn:microsoft.com/office/officeart/2005/8/layout/venn2"/>
    <dgm:cxn modelId="{5328FAC1-EFD1-435F-B474-070DE29B084F}" srcId="{84F08E36-4ECD-429D-A310-7B9107B4CCDC}" destId="{541E7686-26F1-4523-AE94-95576D47DA86}" srcOrd="0" destOrd="0" parTransId="{E2BED909-FE0B-423D-AD81-2CBD5F21EA9D}" sibTransId="{31F1FF73-503A-4A9F-8F65-33907A9A888D}"/>
    <dgm:cxn modelId="{2CD3D1E0-EF50-476F-851F-20FC04AABA38}" type="presOf" srcId="{BC8D26FD-3AB4-4DFF-B484-F380B65D5690}" destId="{1A45A64D-9AC3-403A-A6EC-97B4FCE97247}" srcOrd="0" destOrd="0" presId="urn:microsoft.com/office/officeart/2005/8/layout/venn2"/>
    <dgm:cxn modelId="{CDBE18F0-EBDA-4E27-B533-FC8BAAD03D10}" type="presOf" srcId="{2121FDAA-CD66-4198-BBF1-718E4B74254A}" destId="{B2E0D294-FD4C-47DE-A67D-D9C6C08F4E50}" srcOrd="1" destOrd="0" presId="urn:microsoft.com/office/officeart/2005/8/layout/venn2"/>
    <dgm:cxn modelId="{6EF3FFFD-4530-4D5C-98E9-FAE138580CD9}" type="presOf" srcId="{541E7686-26F1-4523-AE94-95576D47DA86}" destId="{6D170026-87E4-42DA-A319-6636CBB18415}" srcOrd="0" destOrd="0" presId="urn:microsoft.com/office/officeart/2005/8/layout/venn2"/>
    <dgm:cxn modelId="{70ACF8A3-4197-4FD5-B75F-9E36A5CCCF05}" type="presParOf" srcId="{9E530DDF-B86E-4371-A449-336AF7CB28FD}" destId="{834096B5-F24C-4180-A2E8-74E7159A89F1}" srcOrd="0" destOrd="0" presId="urn:microsoft.com/office/officeart/2005/8/layout/venn2"/>
    <dgm:cxn modelId="{E9321215-471A-4A3F-9236-F3C04F79103A}" type="presParOf" srcId="{834096B5-F24C-4180-A2E8-74E7159A89F1}" destId="{6D170026-87E4-42DA-A319-6636CBB18415}" srcOrd="0" destOrd="0" presId="urn:microsoft.com/office/officeart/2005/8/layout/venn2"/>
    <dgm:cxn modelId="{FA082E12-DE29-4F53-973D-A3E3CD8F14A0}" type="presParOf" srcId="{834096B5-F24C-4180-A2E8-74E7159A89F1}" destId="{0192F5A2-65C8-4FFD-B0C2-593E545DF670}" srcOrd="1" destOrd="0" presId="urn:microsoft.com/office/officeart/2005/8/layout/venn2"/>
    <dgm:cxn modelId="{BE1DAEA9-1144-4BC4-99B1-06E8A98BB201}" type="presParOf" srcId="{9E530DDF-B86E-4371-A449-336AF7CB28FD}" destId="{4860D416-9D1D-4426-8D57-E26FD693A88F}" srcOrd="1" destOrd="0" presId="urn:microsoft.com/office/officeart/2005/8/layout/venn2"/>
    <dgm:cxn modelId="{C796F6FA-1B9B-40F5-930E-BDEA181523A1}" type="presParOf" srcId="{4860D416-9D1D-4426-8D57-E26FD693A88F}" destId="{1A45A64D-9AC3-403A-A6EC-97B4FCE97247}" srcOrd="0" destOrd="0" presId="urn:microsoft.com/office/officeart/2005/8/layout/venn2"/>
    <dgm:cxn modelId="{DDE02492-6E6C-4542-B88E-2EB982DB7C93}" type="presParOf" srcId="{4860D416-9D1D-4426-8D57-E26FD693A88F}" destId="{D7CACCCC-484C-43B0-871D-B29A1BBD4806}" srcOrd="1" destOrd="0" presId="urn:microsoft.com/office/officeart/2005/8/layout/venn2"/>
    <dgm:cxn modelId="{11D9B18E-25A0-4A40-9ACE-053CCE59E811}" type="presParOf" srcId="{9E530DDF-B86E-4371-A449-336AF7CB28FD}" destId="{8CD46221-3397-447B-A02C-AA074286B50B}" srcOrd="2" destOrd="0" presId="urn:microsoft.com/office/officeart/2005/8/layout/venn2"/>
    <dgm:cxn modelId="{96C751E4-53DB-47BF-B935-1CCE36A5742F}" type="presParOf" srcId="{8CD46221-3397-447B-A02C-AA074286B50B}" destId="{F29179E4-39D9-440C-820D-99586D121A98}" srcOrd="0" destOrd="0" presId="urn:microsoft.com/office/officeart/2005/8/layout/venn2"/>
    <dgm:cxn modelId="{0EB161B2-3D5D-47C8-AF8B-601A700AD1EA}" type="presParOf" srcId="{8CD46221-3397-447B-A02C-AA074286B50B}" destId="{B2E0D294-FD4C-47DE-A67D-D9C6C08F4E50}" srcOrd="1" destOrd="0" presId="urn:microsoft.com/office/officeart/2005/8/layout/ven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002B07-17B7-4B21-9C43-98173555325A}" type="doc">
      <dgm:prSet loTypeId="urn:microsoft.com/office/officeart/2005/8/layout/venn1" loCatId="relationship" qsTypeId="urn:microsoft.com/office/officeart/2005/8/quickstyle/simple2" qsCatId="simple" csTypeId="urn:microsoft.com/office/officeart/2005/8/colors/colorful2" csCatId="colorful" phldr="1"/>
      <dgm:spPr/>
    </dgm:pt>
    <dgm:pt modelId="{CEF1A40B-C6E1-4482-BC8D-2342CE2F3B2D}" type="pres">
      <dgm:prSet presAssocID="{30002B07-17B7-4B21-9C43-98173555325A}" presName="compositeShape" presStyleCnt="0">
        <dgm:presLayoutVars>
          <dgm:chMax val="7"/>
          <dgm:dir/>
          <dgm:resizeHandles val="exact"/>
        </dgm:presLayoutVars>
      </dgm:prSet>
      <dgm:spPr/>
    </dgm:pt>
  </dgm:ptLst>
  <dgm:cxnLst>
    <dgm:cxn modelId="{D1934AFF-E2B8-408A-BDA1-8825CD59A329}" type="presOf" srcId="{30002B07-17B7-4B21-9C43-98173555325A}" destId="{CEF1A40B-C6E1-4482-BC8D-2342CE2F3B2D}"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F08E36-4ECD-429D-A310-7B9107B4CCDC}" type="doc">
      <dgm:prSet loTypeId="urn:microsoft.com/office/officeart/2005/8/layout/venn2" loCatId="relationship" qsTypeId="urn:microsoft.com/office/officeart/2005/8/quickstyle/simple3" qsCatId="simple" csTypeId="urn:microsoft.com/office/officeart/2005/8/colors/colorful2" csCatId="colorful" phldr="1"/>
      <dgm:spPr/>
      <dgm:t>
        <a:bodyPr/>
        <a:lstStyle/>
        <a:p>
          <a:endParaRPr lang="en-US"/>
        </a:p>
      </dgm:t>
    </dgm:pt>
    <dgm:pt modelId="{541E7686-26F1-4523-AE94-95576D47DA86}">
      <dgm:prSet phldrT="[Text]" custT="1"/>
      <dgm:spPr/>
      <dgm:t>
        <a:bodyPr/>
        <a:lstStyle/>
        <a:p>
          <a:endParaRPr lang="en-US" sz="1800" b="1" dirty="0">
            <a:latin typeface="Calibri" panose="020F0502020204030204" pitchFamily="34" charset="0"/>
          </a:endParaRPr>
        </a:p>
      </dgm:t>
    </dgm:pt>
    <dgm:pt modelId="{E2BED909-FE0B-423D-AD81-2CBD5F21EA9D}" type="parTrans" cxnId="{5328FAC1-EFD1-435F-B474-070DE29B084F}">
      <dgm:prSet/>
      <dgm:spPr/>
      <dgm:t>
        <a:bodyPr/>
        <a:lstStyle/>
        <a:p>
          <a:endParaRPr lang="en-US"/>
        </a:p>
      </dgm:t>
    </dgm:pt>
    <dgm:pt modelId="{31F1FF73-503A-4A9F-8F65-33907A9A888D}" type="sibTrans" cxnId="{5328FAC1-EFD1-435F-B474-070DE29B084F}">
      <dgm:prSet/>
      <dgm:spPr/>
      <dgm:t>
        <a:bodyPr/>
        <a:lstStyle/>
        <a:p>
          <a:endParaRPr lang="en-US"/>
        </a:p>
      </dgm:t>
    </dgm:pt>
    <dgm:pt modelId="{BC8D26FD-3AB4-4DFF-B484-F380B65D5690}">
      <dgm:prSet phldrT="[Text]" custT="1"/>
      <dgm:spPr/>
      <dgm:t>
        <a:bodyPr/>
        <a:lstStyle/>
        <a:p>
          <a:endParaRPr lang="en-US" sz="1800" b="1" dirty="0">
            <a:latin typeface="Calibri" panose="020F0502020204030204" pitchFamily="34" charset="0"/>
          </a:endParaRPr>
        </a:p>
      </dgm:t>
    </dgm:pt>
    <dgm:pt modelId="{F934BBF5-238C-4029-97E0-E8CD1B613F2E}" type="parTrans" cxnId="{44719D14-FB70-4D75-84DF-39A28D10BF85}">
      <dgm:prSet/>
      <dgm:spPr/>
      <dgm:t>
        <a:bodyPr/>
        <a:lstStyle/>
        <a:p>
          <a:endParaRPr lang="en-US"/>
        </a:p>
      </dgm:t>
    </dgm:pt>
    <dgm:pt modelId="{D5D28F89-6B8F-4669-B687-F3F5948FB1A6}" type="sibTrans" cxnId="{44719D14-FB70-4D75-84DF-39A28D10BF85}">
      <dgm:prSet/>
      <dgm:spPr/>
      <dgm:t>
        <a:bodyPr/>
        <a:lstStyle/>
        <a:p>
          <a:endParaRPr lang="en-US"/>
        </a:p>
      </dgm:t>
    </dgm:pt>
    <dgm:pt modelId="{2121FDAA-CD66-4198-BBF1-718E4B74254A}">
      <dgm:prSet phldrT="[Text]" custT="1"/>
      <dgm:spPr/>
      <dgm:t>
        <a:bodyPr/>
        <a:lstStyle/>
        <a:p>
          <a:r>
            <a:rPr lang="en-US" sz="1800" b="1" dirty="0">
              <a:latin typeface="Calibri" panose="020F0502020204030204" pitchFamily="34" charset="0"/>
            </a:rPr>
            <a:t>Grantees</a:t>
          </a:r>
        </a:p>
      </dgm:t>
    </dgm:pt>
    <dgm:pt modelId="{A516FA84-9005-4550-9901-036FAE3CB1D3}" type="parTrans" cxnId="{CD18CD3C-6E77-4728-82FC-FAE7D2692F8C}">
      <dgm:prSet/>
      <dgm:spPr/>
      <dgm:t>
        <a:bodyPr/>
        <a:lstStyle/>
        <a:p>
          <a:endParaRPr lang="en-US"/>
        </a:p>
      </dgm:t>
    </dgm:pt>
    <dgm:pt modelId="{79EF9E57-2E00-41D5-847D-158DB5DD8919}" type="sibTrans" cxnId="{CD18CD3C-6E77-4728-82FC-FAE7D2692F8C}">
      <dgm:prSet/>
      <dgm:spPr/>
      <dgm:t>
        <a:bodyPr/>
        <a:lstStyle/>
        <a:p>
          <a:endParaRPr lang="en-US"/>
        </a:p>
      </dgm:t>
    </dgm:pt>
    <dgm:pt modelId="{9E530DDF-B86E-4371-A449-336AF7CB28FD}" type="pres">
      <dgm:prSet presAssocID="{84F08E36-4ECD-429D-A310-7B9107B4CCDC}" presName="Name0" presStyleCnt="0">
        <dgm:presLayoutVars>
          <dgm:chMax val="7"/>
          <dgm:resizeHandles val="exact"/>
        </dgm:presLayoutVars>
      </dgm:prSet>
      <dgm:spPr/>
    </dgm:pt>
    <dgm:pt modelId="{834096B5-F24C-4180-A2E8-74E7159A89F1}" type="pres">
      <dgm:prSet presAssocID="{84F08E36-4ECD-429D-A310-7B9107B4CCDC}" presName="comp1" presStyleCnt="0"/>
      <dgm:spPr/>
    </dgm:pt>
    <dgm:pt modelId="{6D170026-87E4-42DA-A319-6636CBB18415}" type="pres">
      <dgm:prSet presAssocID="{84F08E36-4ECD-429D-A310-7B9107B4CCDC}" presName="circle1" presStyleLbl="node1" presStyleIdx="0" presStyleCnt="3" custLinFactNeighborX="128" custLinFactNeighborY="13154"/>
      <dgm:spPr/>
    </dgm:pt>
    <dgm:pt modelId="{0192F5A2-65C8-4FFD-B0C2-593E545DF670}" type="pres">
      <dgm:prSet presAssocID="{84F08E36-4ECD-429D-A310-7B9107B4CCDC}" presName="c1text" presStyleLbl="node1" presStyleIdx="0" presStyleCnt="3">
        <dgm:presLayoutVars>
          <dgm:bulletEnabled val="1"/>
        </dgm:presLayoutVars>
      </dgm:prSet>
      <dgm:spPr/>
    </dgm:pt>
    <dgm:pt modelId="{4860D416-9D1D-4426-8D57-E26FD693A88F}" type="pres">
      <dgm:prSet presAssocID="{84F08E36-4ECD-429D-A310-7B9107B4CCDC}" presName="comp2" presStyleCnt="0"/>
      <dgm:spPr/>
    </dgm:pt>
    <dgm:pt modelId="{1A45A64D-9AC3-403A-A6EC-97B4FCE97247}" type="pres">
      <dgm:prSet presAssocID="{84F08E36-4ECD-429D-A310-7B9107B4CCDC}" presName="circle2" presStyleLbl="node1" presStyleIdx="1" presStyleCnt="3"/>
      <dgm:spPr/>
    </dgm:pt>
    <dgm:pt modelId="{D7CACCCC-484C-43B0-871D-B29A1BBD4806}" type="pres">
      <dgm:prSet presAssocID="{84F08E36-4ECD-429D-A310-7B9107B4CCDC}" presName="c2text" presStyleLbl="node1" presStyleIdx="1" presStyleCnt="3">
        <dgm:presLayoutVars>
          <dgm:bulletEnabled val="1"/>
        </dgm:presLayoutVars>
      </dgm:prSet>
      <dgm:spPr/>
    </dgm:pt>
    <dgm:pt modelId="{8CD46221-3397-447B-A02C-AA074286B50B}" type="pres">
      <dgm:prSet presAssocID="{84F08E36-4ECD-429D-A310-7B9107B4CCDC}" presName="comp3" presStyleCnt="0"/>
      <dgm:spPr/>
    </dgm:pt>
    <dgm:pt modelId="{F29179E4-39D9-440C-820D-99586D121A98}" type="pres">
      <dgm:prSet presAssocID="{84F08E36-4ECD-429D-A310-7B9107B4CCDC}" presName="circle3" presStyleLbl="node1" presStyleIdx="2" presStyleCnt="3"/>
      <dgm:spPr/>
    </dgm:pt>
    <dgm:pt modelId="{B2E0D294-FD4C-47DE-A67D-D9C6C08F4E50}" type="pres">
      <dgm:prSet presAssocID="{84F08E36-4ECD-429D-A310-7B9107B4CCDC}" presName="c3text" presStyleLbl="node1" presStyleIdx="2" presStyleCnt="3">
        <dgm:presLayoutVars>
          <dgm:bulletEnabled val="1"/>
        </dgm:presLayoutVars>
      </dgm:prSet>
      <dgm:spPr/>
    </dgm:pt>
  </dgm:ptLst>
  <dgm:cxnLst>
    <dgm:cxn modelId="{44719D14-FB70-4D75-84DF-39A28D10BF85}" srcId="{84F08E36-4ECD-429D-A310-7B9107B4CCDC}" destId="{BC8D26FD-3AB4-4DFF-B484-F380B65D5690}" srcOrd="1" destOrd="0" parTransId="{F934BBF5-238C-4029-97E0-E8CD1B613F2E}" sibTransId="{D5D28F89-6B8F-4669-B687-F3F5948FB1A6}"/>
    <dgm:cxn modelId="{C30F5B15-F280-4299-ABB5-B457C29058C0}" type="presOf" srcId="{541E7686-26F1-4523-AE94-95576D47DA86}" destId="{0192F5A2-65C8-4FFD-B0C2-593E545DF670}" srcOrd="1" destOrd="0" presId="urn:microsoft.com/office/officeart/2005/8/layout/venn2"/>
    <dgm:cxn modelId="{27A9EC16-336B-483B-B926-AD7197344FE7}" type="presOf" srcId="{BC8D26FD-3AB4-4DFF-B484-F380B65D5690}" destId="{D7CACCCC-484C-43B0-871D-B29A1BBD4806}" srcOrd="1" destOrd="0" presId="urn:microsoft.com/office/officeart/2005/8/layout/venn2"/>
    <dgm:cxn modelId="{26761035-FC61-4ADD-98A9-A1B0182B8C7C}" type="presOf" srcId="{84F08E36-4ECD-429D-A310-7B9107B4CCDC}" destId="{9E530DDF-B86E-4371-A449-336AF7CB28FD}" srcOrd="0" destOrd="0" presId="urn:microsoft.com/office/officeart/2005/8/layout/venn2"/>
    <dgm:cxn modelId="{CD18CD3C-6E77-4728-82FC-FAE7D2692F8C}" srcId="{84F08E36-4ECD-429D-A310-7B9107B4CCDC}" destId="{2121FDAA-CD66-4198-BBF1-718E4B74254A}" srcOrd="2" destOrd="0" parTransId="{A516FA84-9005-4550-9901-036FAE3CB1D3}" sibTransId="{79EF9E57-2E00-41D5-847D-158DB5DD8919}"/>
    <dgm:cxn modelId="{1009A4A7-43B7-4C27-805C-32BCC781384F}" type="presOf" srcId="{2121FDAA-CD66-4198-BBF1-718E4B74254A}" destId="{F29179E4-39D9-440C-820D-99586D121A98}" srcOrd="0" destOrd="0" presId="urn:microsoft.com/office/officeart/2005/8/layout/venn2"/>
    <dgm:cxn modelId="{5328FAC1-EFD1-435F-B474-070DE29B084F}" srcId="{84F08E36-4ECD-429D-A310-7B9107B4CCDC}" destId="{541E7686-26F1-4523-AE94-95576D47DA86}" srcOrd="0" destOrd="0" parTransId="{E2BED909-FE0B-423D-AD81-2CBD5F21EA9D}" sibTransId="{31F1FF73-503A-4A9F-8F65-33907A9A888D}"/>
    <dgm:cxn modelId="{2CD3D1E0-EF50-476F-851F-20FC04AABA38}" type="presOf" srcId="{BC8D26FD-3AB4-4DFF-B484-F380B65D5690}" destId="{1A45A64D-9AC3-403A-A6EC-97B4FCE97247}" srcOrd="0" destOrd="0" presId="urn:microsoft.com/office/officeart/2005/8/layout/venn2"/>
    <dgm:cxn modelId="{CDBE18F0-EBDA-4E27-B533-FC8BAAD03D10}" type="presOf" srcId="{2121FDAA-CD66-4198-BBF1-718E4B74254A}" destId="{B2E0D294-FD4C-47DE-A67D-D9C6C08F4E50}" srcOrd="1" destOrd="0" presId="urn:microsoft.com/office/officeart/2005/8/layout/venn2"/>
    <dgm:cxn modelId="{6EF3FFFD-4530-4D5C-98E9-FAE138580CD9}" type="presOf" srcId="{541E7686-26F1-4523-AE94-95576D47DA86}" destId="{6D170026-87E4-42DA-A319-6636CBB18415}" srcOrd="0" destOrd="0" presId="urn:microsoft.com/office/officeart/2005/8/layout/venn2"/>
    <dgm:cxn modelId="{70ACF8A3-4197-4FD5-B75F-9E36A5CCCF05}" type="presParOf" srcId="{9E530DDF-B86E-4371-A449-336AF7CB28FD}" destId="{834096B5-F24C-4180-A2E8-74E7159A89F1}" srcOrd="0" destOrd="0" presId="urn:microsoft.com/office/officeart/2005/8/layout/venn2"/>
    <dgm:cxn modelId="{E9321215-471A-4A3F-9236-F3C04F79103A}" type="presParOf" srcId="{834096B5-F24C-4180-A2E8-74E7159A89F1}" destId="{6D170026-87E4-42DA-A319-6636CBB18415}" srcOrd="0" destOrd="0" presId="urn:microsoft.com/office/officeart/2005/8/layout/venn2"/>
    <dgm:cxn modelId="{FA082E12-DE29-4F53-973D-A3E3CD8F14A0}" type="presParOf" srcId="{834096B5-F24C-4180-A2E8-74E7159A89F1}" destId="{0192F5A2-65C8-4FFD-B0C2-593E545DF670}" srcOrd="1" destOrd="0" presId="urn:microsoft.com/office/officeart/2005/8/layout/venn2"/>
    <dgm:cxn modelId="{BE1DAEA9-1144-4BC4-99B1-06E8A98BB201}" type="presParOf" srcId="{9E530DDF-B86E-4371-A449-336AF7CB28FD}" destId="{4860D416-9D1D-4426-8D57-E26FD693A88F}" srcOrd="1" destOrd="0" presId="urn:microsoft.com/office/officeart/2005/8/layout/venn2"/>
    <dgm:cxn modelId="{C796F6FA-1B9B-40F5-930E-BDEA181523A1}" type="presParOf" srcId="{4860D416-9D1D-4426-8D57-E26FD693A88F}" destId="{1A45A64D-9AC3-403A-A6EC-97B4FCE97247}" srcOrd="0" destOrd="0" presId="urn:microsoft.com/office/officeart/2005/8/layout/venn2"/>
    <dgm:cxn modelId="{DDE02492-6E6C-4542-B88E-2EB982DB7C93}" type="presParOf" srcId="{4860D416-9D1D-4426-8D57-E26FD693A88F}" destId="{D7CACCCC-484C-43B0-871D-B29A1BBD4806}" srcOrd="1" destOrd="0" presId="urn:microsoft.com/office/officeart/2005/8/layout/venn2"/>
    <dgm:cxn modelId="{11D9B18E-25A0-4A40-9ACE-053CCE59E811}" type="presParOf" srcId="{9E530DDF-B86E-4371-A449-336AF7CB28FD}" destId="{8CD46221-3397-447B-A02C-AA074286B50B}" srcOrd="2" destOrd="0" presId="urn:microsoft.com/office/officeart/2005/8/layout/venn2"/>
    <dgm:cxn modelId="{96C751E4-53DB-47BF-B935-1CCE36A5742F}" type="presParOf" srcId="{8CD46221-3397-447B-A02C-AA074286B50B}" destId="{F29179E4-39D9-440C-820D-99586D121A98}" srcOrd="0" destOrd="0" presId="urn:microsoft.com/office/officeart/2005/8/layout/venn2"/>
    <dgm:cxn modelId="{0EB161B2-3D5D-47C8-AF8B-601A700AD1EA}" type="presParOf" srcId="{8CD46221-3397-447B-A02C-AA074286B50B}" destId="{B2E0D294-FD4C-47DE-A67D-D9C6C08F4E50}" srcOrd="1" destOrd="0" presId="urn:microsoft.com/office/officeart/2005/8/layout/ven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0002B07-17B7-4B21-9C43-98173555325A}" type="doc">
      <dgm:prSet loTypeId="urn:microsoft.com/office/officeart/2005/8/layout/venn1" loCatId="relationship" qsTypeId="urn:microsoft.com/office/officeart/2005/8/quickstyle/simple2" qsCatId="simple" csTypeId="urn:microsoft.com/office/officeart/2005/8/colors/colorful2" csCatId="colorful" phldr="1"/>
      <dgm:spPr/>
    </dgm:pt>
    <dgm:pt modelId="{CEF1A40B-C6E1-4482-BC8D-2342CE2F3B2D}" type="pres">
      <dgm:prSet presAssocID="{30002B07-17B7-4B21-9C43-98173555325A}" presName="compositeShape" presStyleCnt="0">
        <dgm:presLayoutVars>
          <dgm:chMax val="7"/>
          <dgm:dir/>
          <dgm:resizeHandles val="exact"/>
        </dgm:presLayoutVars>
      </dgm:prSet>
      <dgm:spPr/>
    </dgm:pt>
  </dgm:ptLst>
  <dgm:cxnLst>
    <dgm:cxn modelId="{D1934AFF-E2B8-408A-BDA1-8825CD59A329}" type="presOf" srcId="{30002B07-17B7-4B21-9C43-98173555325A}" destId="{CEF1A40B-C6E1-4482-BC8D-2342CE2F3B2D}"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F08E36-4ECD-429D-A310-7B9107B4CCDC}" type="doc">
      <dgm:prSet loTypeId="urn:microsoft.com/office/officeart/2005/8/layout/venn2" loCatId="relationship" qsTypeId="urn:microsoft.com/office/officeart/2005/8/quickstyle/simple3" qsCatId="simple" csTypeId="urn:microsoft.com/office/officeart/2005/8/colors/colorful2" csCatId="colorful" phldr="1"/>
      <dgm:spPr/>
      <dgm:t>
        <a:bodyPr/>
        <a:lstStyle/>
        <a:p>
          <a:endParaRPr lang="en-US"/>
        </a:p>
      </dgm:t>
    </dgm:pt>
    <dgm:pt modelId="{541E7686-26F1-4523-AE94-95576D47DA86}">
      <dgm:prSet phldrT="[Text]" custT="1"/>
      <dgm:spPr/>
      <dgm:t>
        <a:bodyPr/>
        <a:lstStyle/>
        <a:p>
          <a:endParaRPr lang="en-US" sz="1800" b="1" dirty="0">
            <a:latin typeface="Calibri" panose="020F0502020204030204" pitchFamily="34" charset="0"/>
          </a:endParaRPr>
        </a:p>
      </dgm:t>
    </dgm:pt>
    <dgm:pt modelId="{E2BED909-FE0B-423D-AD81-2CBD5F21EA9D}" type="parTrans" cxnId="{5328FAC1-EFD1-435F-B474-070DE29B084F}">
      <dgm:prSet/>
      <dgm:spPr/>
      <dgm:t>
        <a:bodyPr/>
        <a:lstStyle/>
        <a:p>
          <a:endParaRPr lang="en-US"/>
        </a:p>
      </dgm:t>
    </dgm:pt>
    <dgm:pt modelId="{31F1FF73-503A-4A9F-8F65-33907A9A888D}" type="sibTrans" cxnId="{5328FAC1-EFD1-435F-B474-070DE29B084F}">
      <dgm:prSet/>
      <dgm:spPr/>
      <dgm:t>
        <a:bodyPr/>
        <a:lstStyle/>
        <a:p>
          <a:endParaRPr lang="en-US"/>
        </a:p>
      </dgm:t>
    </dgm:pt>
    <dgm:pt modelId="{BC8D26FD-3AB4-4DFF-B484-F380B65D5690}">
      <dgm:prSet phldrT="[Text]" custT="1"/>
      <dgm:spPr/>
      <dgm:t>
        <a:bodyPr/>
        <a:lstStyle/>
        <a:p>
          <a:r>
            <a:rPr lang="en-US" sz="1800" b="1" dirty="0">
              <a:latin typeface="Calibri" panose="020F0502020204030204" pitchFamily="34" charset="0"/>
            </a:rPr>
            <a:t>Regional Leadership Team</a:t>
          </a:r>
        </a:p>
      </dgm:t>
    </dgm:pt>
    <dgm:pt modelId="{F934BBF5-238C-4029-97E0-E8CD1B613F2E}" type="parTrans" cxnId="{44719D14-FB70-4D75-84DF-39A28D10BF85}">
      <dgm:prSet/>
      <dgm:spPr/>
      <dgm:t>
        <a:bodyPr/>
        <a:lstStyle/>
        <a:p>
          <a:endParaRPr lang="en-US"/>
        </a:p>
      </dgm:t>
    </dgm:pt>
    <dgm:pt modelId="{D5D28F89-6B8F-4669-B687-F3F5948FB1A6}" type="sibTrans" cxnId="{44719D14-FB70-4D75-84DF-39A28D10BF85}">
      <dgm:prSet/>
      <dgm:spPr/>
      <dgm:t>
        <a:bodyPr/>
        <a:lstStyle/>
        <a:p>
          <a:endParaRPr lang="en-US"/>
        </a:p>
      </dgm:t>
    </dgm:pt>
    <dgm:pt modelId="{2121FDAA-CD66-4198-BBF1-718E4B74254A}">
      <dgm:prSet phldrT="[Text]" custT="1"/>
      <dgm:spPr/>
      <dgm:t>
        <a:bodyPr/>
        <a:lstStyle/>
        <a:p>
          <a:endParaRPr lang="en-US" sz="1800" b="1" dirty="0">
            <a:latin typeface="Calibri" panose="020F0502020204030204" pitchFamily="34" charset="0"/>
          </a:endParaRPr>
        </a:p>
      </dgm:t>
    </dgm:pt>
    <dgm:pt modelId="{A516FA84-9005-4550-9901-036FAE3CB1D3}" type="parTrans" cxnId="{CD18CD3C-6E77-4728-82FC-FAE7D2692F8C}">
      <dgm:prSet/>
      <dgm:spPr/>
      <dgm:t>
        <a:bodyPr/>
        <a:lstStyle/>
        <a:p>
          <a:endParaRPr lang="en-US"/>
        </a:p>
      </dgm:t>
    </dgm:pt>
    <dgm:pt modelId="{79EF9E57-2E00-41D5-847D-158DB5DD8919}" type="sibTrans" cxnId="{CD18CD3C-6E77-4728-82FC-FAE7D2692F8C}">
      <dgm:prSet/>
      <dgm:spPr/>
      <dgm:t>
        <a:bodyPr/>
        <a:lstStyle/>
        <a:p>
          <a:endParaRPr lang="en-US"/>
        </a:p>
      </dgm:t>
    </dgm:pt>
    <dgm:pt modelId="{9E530DDF-B86E-4371-A449-336AF7CB28FD}" type="pres">
      <dgm:prSet presAssocID="{84F08E36-4ECD-429D-A310-7B9107B4CCDC}" presName="Name0" presStyleCnt="0">
        <dgm:presLayoutVars>
          <dgm:chMax val="7"/>
          <dgm:resizeHandles val="exact"/>
        </dgm:presLayoutVars>
      </dgm:prSet>
      <dgm:spPr/>
    </dgm:pt>
    <dgm:pt modelId="{834096B5-F24C-4180-A2E8-74E7159A89F1}" type="pres">
      <dgm:prSet presAssocID="{84F08E36-4ECD-429D-A310-7B9107B4CCDC}" presName="comp1" presStyleCnt="0"/>
      <dgm:spPr/>
    </dgm:pt>
    <dgm:pt modelId="{6D170026-87E4-42DA-A319-6636CBB18415}" type="pres">
      <dgm:prSet presAssocID="{84F08E36-4ECD-429D-A310-7B9107B4CCDC}" presName="circle1" presStyleLbl="node1" presStyleIdx="0" presStyleCnt="3" custLinFactNeighborX="128" custLinFactNeighborY="13154"/>
      <dgm:spPr/>
    </dgm:pt>
    <dgm:pt modelId="{0192F5A2-65C8-4FFD-B0C2-593E545DF670}" type="pres">
      <dgm:prSet presAssocID="{84F08E36-4ECD-429D-A310-7B9107B4CCDC}" presName="c1text" presStyleLbl="node1" presStyleIdx="0" presStyleCnt="3">
        <dgm:presLayoutVars>
          <dgm:bulletEnabled val="1"/>
        </dgm:presLayoutVars>
      </dgm:prSet>
      <dgm:spPr/>
    </dgm:pt>
    <dgm:pt modelId="{4860D416-9D1D-4426-8D57-E26FD693A88F}" type="pres">
      <dgm:prSet presAssocID="{84F08E36-4ECD-429D-A310-7B9107B4CCDC}" presName="comp2" presStyleCnt="0"/>
      <dgm:spPr/>
    </dgm:pt>
    <dgm:pt modelId="{1A45A64D-9AC3-403A-A6EC-97B4FCE97247}" type="pres">
      <dgm:prSet presAssocID="{84F08E36-4ECD-429D-A310-7B9107B4CCDC}" presName="circle2" presStyleLbl="node1" presStyleIdx="1" presStyleCnt="3"/>
      <dgm:spPr/>
    </dgm:pt>
    <dgm:pt modelId="{D7CACCCC-484C-43B0-871D-B29A1BBD4806}" type="pres">
      <dgm:prSet presAssocID="{84F08E36-4ECD-429D-A310-7B9107B4CCDC}" presName="c2text" presStyleLbl="node1" presStyleIdx="1" presStyleCnt="3">
        <dgm:presLayoutVars>
          <dgm:bulletEnabled val="1"/>
        </dgm:presLayoutVars>
      </dgm:prSet>
      <dgm:spPr/>
    </dgm:pt>
    <dgm:pt modelId="{8CD46221-3397-447B-A02C-AA074286B50B}" type="pres">
      <dgm:prSet presAssocID="{84F08E36-4ECD-429D-A310-7B9107B4CCDC}" presName="comp3" presStyleCnt="0"/>
      <dgm:spPr/>
    </dgm:pt>
    <dgm:pt modelId="{F29179E4-39D9-440C-820D-99586D121A98}" type="pres">
      <dgm:prSet presAssocID="{84F08E36-4ECD-429D-A310-7B9107B4CCDC}" presName="circle3" presStyleLbl="node1" presStyleIdx="2" presStyleCnt="3"/>
      <dgm:spPr/>
    </dgm:pt>
    <dgm:pt modelId="{B2E0D294-FD4C-47DE-A67D-D9C6C08F4E50}" type="pres">
      <dgm:prSet presAssocID="{84F08E36-4ECD-429D-A310-7B9107B4CCDC}" presName="c3text" presStyleLbl="node1" presStyleIdx="2" presStyleCnt="3">
        <dgm:presLayoutVars>
          <dgm:bulletEnabled val="1"/>
        </dgm:presLayoutVars>
      </dgm:prSet>
      <dgm:spPr/>
    </dgm:pt>
  </dgm:ptLst>
  <dgm:cxnLst>
    <dgm:cxn modelId="{44719D14-FB70-4D75-84DF-39A28D10BF85}" srcId="{84F08E36-4ECD-429D-A310-7B9107B4CCDC}" destId="{BC8D26FD-3AB4-4DFF-B484-F380B65D5690}" srcOrd="1" destOrd="0" parTransId="{F934BBF5-238C-4029-97E0-E8CD1B613F2E}" sibTransId="{D5D28F89-6B8F-4669-B687-F3F5948FB1A6}"/>
    <dgm:cxn modelId="{C30F5B15-F280-4299-ABB5-B457C29058C0}" type="presOf" srcId="{541E7686-26F1-4523-AE94-95576D47DA86}" destId="{0192F5A2-65C8-4FFD-B0C2-593E545DF670}" srcOrd="1" destOrd="0" presId="urn:microsoft.com/office/officeart/2005/8/layout/venn2"/>
    <dgm:cxn modelId="{27A9EC16-336B-483B-B926-AD7197344FE7}" type="presOf" srcId="{BC8D26FD-3AB4-4DFF-B484-F380B65D5690}" destId="{D7CACCCC-484C-43B0-871D-B29A1BBD4806}" srcOrd="1" destOrd="0" presId="urn:microsoft.com/office/officeart/2005/8/layout/venn2"/>
    <dgm:cxn modelId="{26761035-FC61-4ADD-98A9-A1B0182B8C7C}" type="presOf" srcId="{84F08E36-4ECD-429D-A310-7B9107B4CCDC}" destId="{9E530DDF-B86E-4371-A449-336AF7CB28FD}" srcOrd="0" destOrd="0" presId="urn:microsoft.com/office/officeart/2005/8/layout/venn2"/>
    <dgm:cxn modelId="{CD18CD3C-6E77-4728-82FC-FAE7D2692F8C}" srcId="{84F08E36-4ECD-429D-A310-7B9107B4CCDC}" destId="{2121FDAA-CD66-4198-BBF1-718E4B74254A}" srcOrd="2" destOrd="0" parTransId="{A516FA84-9005-4550-9901-036FAE3CB1D3}" sibTransId="{79EF9E57-2E00-41D5-847D-158DB5DD8919}"/>
    <dgm:cxn modelId="{1009A4A7-43B7-4C27-805C-32BCC781384F}" type="presOf" srcId="{2121FDAA-CD66-4198-BBF1-718E4B74254A}" destId="{F29179E4-39D9-440C-820D-99586D121A98}" srcOrd="0" destOrd="0" presId="urn:microsoft.com/office/officeart/2005/8/layout/venn2"/>
    <dgm:cxn modelId="{5328FAC1-EFD1-435F-B474-070DE29B084F}" srcId="{84F08E36-4ECD-429D-A310-7B9107B4CCDC}" destId="{541E7686-26F1-4523-AE94-95576D47DA86}" srcOrd="0" destOrd="0" parTransId="{E2BED909-FE0B-423D-AD81-2CBD5F21EA9D}" sibTransId="{31F1FF73-503A-4A9F-8F65-33907A9A888D}"/>
    <dgm:cxn modelId="{2CD3D1E0-EF50-476F-851F-20FC04AABA38}" type="presOf" srcId="{BC8D26FD-3AB4-4DFF-B484-F380B65D5690}" destId="{1A45A64D-9AC3-403A-A6EC-97B4FCE97247}" srcOrd="0" destOrd="0" presId="urn:microsoft.com/office/officeart/2005/8/layout/venn2"/>
    <dgm:cxn modelId="{CDBE18F0-EBDA-4E27-B533-FC8BAAD03D10}" type="presOf" srcId="{2121FDAA-CD66-4198-BBF1-718E4B74254A}" destId="{B2E0D294-FD4C-47DE-A67D-D9C6C08F4E50}" srcOrd="1" destOrd="0" presId="urn:microsoft.com/office/officeart/2005/8/layout/venn2"/>
    <dgm:cxn modelId="{6EF3FFFD-4530-4D5C-98E9-FAE138580CD9}" type="presOf" srcId="{541E7686-26F1-4523-AE94-95576D47DA86}" destId="{6D170026-87E4-42DA-A319-6636CBB18415}" srcOrd="0" destOrd="0" presId="urn:microsoft.com/office/officeart/2005/8/layout/venn2"/>
    <dgm:cxn modelId="{70ACF8A3-4197-4FD5-B75F-9E36A5CCCF05}" type="presParOf" srcId="{9E530DDF-B86E-4371-A449-336AF7CB28FD}" destId="{834096B5-F24C-4180-A2E8-74E7159A89F1}" srcOrd="0" destOrd="0" presId="urn:microsoft.com/office/officeart/2005/8/layout/venn2"/>
    <dgm:cxn modelId="{E9321215-471A-4A3F-9236-F3C04F79103A}" type="presParOf" srcId="{834096B5-F24C-4180-A2E8-74E7159A89F1}" destId="{6D170026-87E4-42DA-A319-6636CBB18415}" srcOrd="0" destOrd="0" presId="urn:microsoft.com/office/officeart/2005/8/layout/venn2"/>
    <dgm:cxn modelId="{FA082E12-DE29-4F53-973D-A3E3CD8F14A0}" type="presParOf" srcId="{834096B5-F24C-4180-A2E8-74E7159A89F1}" destId="{0192F5A2-65C8-4FFD-B0C2-593E545DF670}" srcOrd="1" destOrd="0" presId="urn:microsoft.com/office/officeart/2005/8/layout/venn2"/>
    <dgm:cxn modelId="{BE1DAEA9-1144-4BC4-99B1-06E8A98BB201}" type="presParOf" srcId="{9E530DDF-B86E-4371-A449-336AF7CB28FD}" destId="{4860D416-9D1D-4426-8D57-E26FD693A88F}" srcOrd="1" destOrd="0" presId="urn:microsoft.com/office/officeart/2005/8/layout/venn2"/>
    <dgm:cxn modelId="{C796F6FA-1B9B-40F5-930E-BDEA181523A1}" type="presParOf" srcId="{4860D416-9D1D-4426-8D57-E26FD693A88F}" destId="{1A45A64D-9AC3-403A-A6EC-97B4FCE97247}" srcOrd="0" destOrd="0" presId="urn:microsoft.com/office/officeart/2005/8/layout/venn2"/>
    <dgm:cxn modelId="{DDE02492-6E6C-4542-B88E-2EB982DB7C93}" type="presParOf" srcId="{4860D416-9D1D-4426-8D57-E26FD693A88F}" destId="{D7CACCCC-484C-43B0-871D-B29A1BBD4806}" srcOrd="1" destOrd="0" presId="urn:microsoft.com/office/officeart/2005/8/layout/venn2"/>
    <dgm:cxn modelId="{11D9B18E-25A0-4A40-9ACE-053CCE59E811}" type="presParOf" srcId="{9E530DDF-B86E-4371-A449-336AF7CB28FD}" destId="{8CD46221-3397-447B-A02C-AA074286B50B}" srcOrd="2" destOrd="0" presId="urn:microsoft.com/office/officeart/2005/8/layout/venn2"/>
    <dgm:cxn modelId="{96C751E4-53DB-47BF-B935-1CCE36A5742F}" type="presParOf" srcId="{8CD46221-3397-447B-A02C-AA074286B50B}" destId="{F29179E4-39D9-440C-820D-99586D121A98}" srcOrd="0" destOrd="0" presId="urn:microsoft.com/office/officeart/2005/8/layout/venn2"/>
    <dgm:cxn modelId="{0EB161B2-3D5D-47C8-AF8B-601A700AD1EA}" type="presParOf" srcId="{8CD46221-3397-447B-A02C-AA074286B50B}" destId="{B2E0D294-FD4C-47DE-A67D-D9C6C08F4E50}" srcOrd="1" destOrd="0" presId="urn:microsoft.com/office/officeart/2005/8/layout/ven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70026-87E4-42DA-A319-6636CBB18415}">
      <dsp:nvSpPr>
        <dsp:cNvPr id="0" name=""/>
        <dsp:cNvSpPr/>
      </dsp:nvSpPr>
      <dsp:spPr>
        <a:xfrm>
          <a:off x="742671" y="0"/>
          <a:ext cx="3689890" cy="3689890"/>
        </a:xfrm>
        <a:prstGeom prst="ellips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rPr>
            <a:t>Regional Advisory Council</a:t>
          </a:r>
        </a:p>
      </dsp:txBody>
      <dsp:txXfrm>
        <a:off x="1942807" y="184494"/>
        <a:ext cx="1289616" cy="553483"/>
      </dsp:txXfrm>
    </dsp:sp>
    <dsp:sp modelId="{1A45A64D-9AC3-403A-A6EC-97B4FCE97247}">
      <dsp:nvSpPr>
        <dsp:cNvPr id="0" name=""/>
        <dsp:cNvSpPr/>
      </dsp:nvSpPr>
      <dsp:spPr>
        <a:xfrm>
          <a:off x="1199184" y="922472"/>
          <a:ext cx="2767417" cy="2767417"/>
        </a:xfrm>
        <a:prstGeom prst="ellipse">
          <a:avLst/>
        </a:prstGeom>
        <a:blipFill rotWithShape="0">
          <a:blip xmlns:r="http://schemas.openxmlformats.org/officeDocument/2006/relationships" r:embed="rId1">
            <a:duotone>
              <a:schemeClr val="accent2">
                <a:hueOff val="-7326329"/>
                <a:satOff val="12797"/>
                <a:lumOff val="7353"/>
                <a:alphaOff val="0"/>
                <a:tint val="70000"/>
                <a:shade val="63000"/>
              </a:schemeClr>
              <a:schemeClr val="accent2">
                <a:hueOff val="-7326329"/>
                <a:satOff val="12797"/>
                <a:lumOff val="7353"/>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b="1" kern="1200" dirty="0">
            <a:latin typeface="Calibri" panose="020F0502020204030204" pitchFamily="34" charset="0"/>
          </a:endParaRPr>
        </a:p>
      </dsp:txBody>
      <dsp:txXfrm>
        <a:off x="1938084" y="1095436"/>
        <a:ext cx="1289616" cy="518890"/>
      </dsp:txXfrm>
    </dsp:sp>
    <dsp:sp modelId="{F29179E4-39D9-440C-820D-99586D121A98}">
      <dsp:nvSpPr>
        <dsp:cNvPr id="0" name=""/>
        <dsp:cNvSpPr/>
      </dsp:nvSpPr>
      <dsp:spPr>
        <a:xfrm>
          <a:off x="1660420" y="1844945"/>
          <a:ext cx="1844945" cy="1844945"/>
        </a:xfrm>
        <a:prstGeom prst="ellipse">
          <a:avLst/>
        </a:prstGeom>
        <a:blipFill rotWithShape="0">
          <a:blip xmlns:r="http://schemas.openxmlformats.org/officeDocument/2006/relationships" r:embed="rId1">
            <a:duotone>
              <a:schemeClr val="accent2">
                <a:hueOff val="-14652658"/>
                <a:satOff val="25593"/>
                <a:lumOff val="14706"/>
                <a:alphaOff val="0"/>
                <a:tint val="70000"/>
                <a:shade val="63000"/>
              </a:schemeClr>
              <a:schemeClr val="accent2">
                <a:hueOff val="-14652658"/>
                <a:satOff val="25593"/>
                <a:lumOff val="14706"/>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b="1" kern="1200" dirty="0">
            <a:latin typeface="Calibri" panose="020F0502020204030204" pitchFamily="34" charset="0"/>
          </a:endParaRPr>
        </a:p>
      </dsp:txBody>
      <dsp:txXfrm>
        <a:off x="1930606" y="2306181"/>
        <a:ext cx="1304573" cy="9224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70026-87E4-42DA-A319-6636CBB18415}">
      <dsp:nvSpPr>
        <dsp:cNvPr id="0" name=""/>
        <dsp:cNvSpPr/>
      </dsp:nvSpPr>
      <dsp:spPr>
        <a:xfrm>
          <a:off x="742671" y="0"/>
          <a:ext cx="3689890" cy="3689890"/>
        </a:xfrm>
        <a:prstGeom prst="ellips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Regional Advisory Council</a:t>
          </a:r>
        </a:p>
      </dsp:txBody>
      <dsp:txXfrm>
        <a:off x="1942807" y="184494"/>
        <a:ext cx="1289616" cy="553483"/>
      </dsp:txXfrm>
    </dsp:sp>
    <dsp:sp modelId="{1A45A64D-9AC3-403A-A6EC-97B4FCE97247}">
      <dsp:nvSpPr>
        <dsp:cNvPr id="0" name=""/>
        <dsp:cNvSpPr/>
      </dsp:nvSpPr>
      <dsp:spPr>
        <a:xfrm>
          <a:off x="1199184" y="922472"/>
          <a:ext cx="2767417" cy="2767417"/>
        </a:xfrm>
        <a:prstGeom prst="ellipse">
          <a:avLst/>
        </a:prstGeom>
        <a:blipFill rotWithShape="0">
          <a:blip xmlns:r="http://schemas.openxmlformats.org/officeDocument/2006/relationships" r:embed="rId1">
            <a:duotone>
              <a:schemeClr val="accent2">
                <a:hueOff val="-7326329"/>
                <a:satOff val="12797"/>
                <a:lumOff val="7353"/>
                <a:alphaOff val="0"/>
                <a:tint val="70000"/>
                <a:shade val="63000"/>
              </a:schemeClr>
              <a:schemeClr val="accent2">
                <a:hueOff val="-7326329"/>
                <a:satOff val="12797"/>
                <a:lumOff val="7353"/>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Regional Leadership Team</a:t>
          </a:r>
        </a:p>
      </dsp:txBody>
      <dsp:txXfrm>
        <a:off x="1938084" y="1095436"/>
        <a:ext cx="1289616" cy="518890"/>
      </dsp:txXfrm>
    </dsp:sp>
    <dsp:sp modelId="{F29179E4-39D9-440C-820D-99586D121A98}">
      <dsp:nvSpPr>
        <dsp:cNvPr id="0" name=""/>
        <dsp:cNvSpPr/>
      </dsp:nvSpPr>
      <dsp:spPr>
        <a:xfrm>
          <a:off x="1660420" y="1844945"/>
          <a:ext cx="1844945" cy="1844945"/>
        </a:xfrm>
        <a:prstGeom prst="ellipse">
          <a:avLst/>
        </a:prstGeom>
        <a:blipFill rotWithShape="0">
          <a:blip xmlns:r="http://schemas.openxmlformats.org/officeDocument/2006/relationships" r:embed="rId1">
            <a:duotone>
              <a:schemeClr val="accent2">
                <a:hueOff val="-14652658"/>
                <a:satOff val="25593"/>
                <a:lumOff val="14706"/>
                <a:alphaOff val="0"/>
                <a:tint val="70000"/>
                <a:shade val="63000"/>
              </a:schemeClr>
              <a:schemeClr val="accent2">
                <a:hueOff val="-14652658"/>
                <a:satOff val="25593"/>
                <a:lumOff val="14706"/>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Grantees</a:t>
          </a:r>
        </a:p>
      </dsp:txBody>
      <dsp:txXfrm>
        <a:off x="1930606" y="2306181"/>
        <a:ext cx="1304573" cy="9224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04164-6991-40B1-9EDA-27D3507FACAB}">
      <dsp:nvSpPr>
        <dsp:cNvPr id="0" name=""/>
        <dsp:cNvSpPr/>
      </dsp:nvSpPr>
      <dsp:spPr>
        <a:xfrm>
          <a:off x="127" y="20464"/>
          <a:ext cx="2550922" cy="102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kern="1200" dirty="0">
              <a:latin typeface="+mj-lt"/>
            </a:rPr>
            <a:t>AHS</a:t>
          </a:r>
        </a:p>
      </dsp:txBody>
      <dsp:txXfrm>
        <a:off x="127" y="20464"/>
        <a:ext cx="2550922" cy="1029600"/>
      </dsp:txXfrm>
    </dsp:sp>
    <dsp:sp modelId="{B77D9DC9-BD91-4592-A0DB-13F80412EF6F}">
      <dsp:nvSpPr>
        <dsp:cNvPr id="0" name=""/>
        <dsp:cNvSpPr/>
      </dsp:nvSpPr>
      <dsp:spPr>
        <a:xfrm>
          <a:off x="2551049" y="20464"/>
          <a:ext cx="561246" cy="1029600"/>
        </a:xfrm>
        <a:prstGeom prst="leftBrace">
          <a:avLst>
            <a:gd name="adj1" fmla="val 35000"/>
            <a:gd name="adj2" fmla="val 50000"/>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ED97BF-A16C-4005-9972-59A6DC7DCEE6}">
      <dsp:nvSpPr>
        <dsp:cNvPr id="0" name=""/>
        <dsp:cNvSpPr/>
      </dsp:nvSpPr>
      <dsp:spPr>
        <a:xfrm>
          <a:off x="127" y="1237264"/>
          <a:ext cx="2515744" cy="102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kern="1200" dirty="0">
              <a:latin typeface="+mj-lt"/>
            </a:rPr>
            <a:t>Grantees</a:t>
          </a:r>
        </a:p>
      </dsp:txBody>
      <dsp:txXfrm>
        <a:off x="127" y="1237264"/>
        <a:ext cx="2515744" cy="1029600"/>
      </dsp:txXfrm>
    </dsp:sp>
    <dsp:sp modelId="{103FDB84-8FE2-4414-85CA-1C2FF0579D90}">
      <dsp:nvSpPr>
        <dsp:cNvPr id="0" name=""/>
        <dsp:cNvSpPr/>
      </dsp:nvSpPr>
      <dsp:spPr>
        <a:xfrm>
          <a:off x="2515872" y="1237264"/>
          <a:ext cx="503148" cy="1029600"/>
        </a:xfrm>
        <a:prstGeom prst="leftBrace">
          <a:avLst>
            <a:gd name="adj1" fmla="val 35000"/>
            <a:gd name="adj2" fmla="val 50000"/>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2FEEEF-367C-4283-AF4B-A54E7C2AEFA5}">
      <dsp:nvSpPr>
        <dsp:cNvPr id="0" name=""/>
        <dsp:cNvSpPr/>
      </dsp:nvSpPr>
      <dsp:spPr>
        <a:xfrm>
          <a:off x="3230462" y="1277707"/>
          <a:ext cx="7994473" cy="95050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latin typeface="Calibri" panose="020F0502020204030204" pitchFamily="34" charset="0"/>
            </a:rPr>
            <a:t>Determine how their resources will be used to meet grant obligations related to the performance measures and other deliverables</a:t>
          </a:r>
        </a:p>
      </dsp:txBody>
      <dsp:txXfrm>
        <a:off x="3230462" y="1277707"/>
        <a:ext cx="7994473" cy="950506"/>
      </dsp:txXfrm>
    </dsp:sp>
    <dsp:sp modelId="{8490DDAC-4B1A-4055-9B09-8D883D200826}">
      <dsp:nvSpPr>
        <dsp:cNvPr id="0" name=""/>
        <dsp:cNvSpPr/>
      </dsp:nvSpPr>
      <dsp:spPr>
        <a:xfrm>
          <a:off x="127" y="2487768"/>
          <a:ext cx="2586996" cy="102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kern="1200" dirty="0">
              <a:latin typeface="+mj-lt"/>
            </a:rPr>
            <a:t>Regional Leadership Team</a:t>
          </a:r>
        </a:p>
      </dsp:txBody>
      <dsp:txXfrm>
        <a:off x="127" y="2487768"/>
        <a:ext cx="2586996" cy="1029600"/>
      </dsp:txXfrm>
    </dsp:sp>
    <dsp:sp modelId="{744E8CF1-C0D6-4ADE-87BA-B7308569F661}">
      <dsp:nvSpPr>
        <dsp:cNvPr id="0" name=""/>
        <dsp:cNvSpPr/>
      </dsp:nvSpPr>
      <dsp:spPr>
        <a:xfrm>
          <a:off x="2587124" y="2487768"/>
          <a:ext cx="517399" cy="1029600"/>
        </a:xfrm>
        <a:prstGeom prst="leftBrace">
          <a:avLst>
            <a:gd name="adj1" fmla="val 35000"/>
            <a:gd name="adj2" fmla="val 50000"/>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1B20D5-EB82-48C4-9D93-A3CA1C58BDDA}">
      <dsp:nvSpPr>
        <dsp:cNvPr id="0" name=""/>
        <dsp:cNvSpPr/>
      </dsp:nvSpPr>
      <dsp:spPr>
        <a:xfrm>
          <a:off x="3311610" y="2454064"/>
          <a:ext cx="7913325" cy="1097007"/>
        </a:xfrm>
        <a:prstGeom prst="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latin typeface="Calibri" panose="020F0502020204030204" pitchFamily="34" charset="0"/>
            </a:rPr>
            <a:t>Develop (annually) a regional strategic/work plan that includes specific strategies the partners commit to toward achieving the plan’s goals</a:t>
          </a:r>
        </a:p>
        <a:p>
          <a:pPr marL="114300" lvl="1" indent="-114300" algn="l" defTabSz="622300">
            <a:lnSpc>
              <a:spcPct val="90000"/>
            </a:lnSpc>
            <a:spcBef>
              <a:spcPct val="0"/>
            </a:spcBef>
            <a:spcAft>
              <a:spcPct val="15000"/>
            </a:spcAft>
            <a:buChar char="•"/>
          </a:pPr>
          <a:r>
            <a:rPr lang="en-US" sz="1400" kern="1200" dirty="0">
              <a:solidFill>
                <a:schemeClr val="tx1"/>
              </a:solidFill>
              <a:latin typeface="Calibri" panose="020F0502020204030204" pitchFamily="34" charset="0"/>
            </a:rPr>
            <a:t>Serve an advisory role vis-à-vis each grantee’s and AHS district office’s progress toward meeting performance measures and its impact on children, youth and family population indicators</a:t>
          </a:r>
        </a:p>
      </dsp:txBody>
      <dsp:txXfrm>
        <a:off x="3311610" y="2454064"/>
        <a:ext cx="7913325" cy="1097007"/>
      </dsp:txXfrm>
    </dsp:sp>
    <dsp:sp modelId="{3D78E19C-4D3E-4DD1-ACF9-99D80177F042}">
      <dsp:nvSpPr>
        <dsp:cNvPr id="0" name=""/>
        <dsp:cNvSpPr/>
      </dsp:nvSpPr>
      <dsp:spPr>
        <a:xfrm>
          <a:off x="127" y="3738272"/>
          <a:ext cx="2806234" cy="102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kern="1200" dirty="0">
              <a:latin typeface="+mj-lt"/>
            </a:rPr>
            <a:t>Regional Advisory Council</a:t>
          </a:r>
        </a:p>
      </dsp:txBody>
      <dsp:txXfrm>
        <a:off x="127" y="3738272"/>
        <a:ext cx="2806234" cy="1029600"/>
      </dsp:txXfrm>
    </dsp:sp>
    <dsp:sp modelId="{355D7120-A585-40A8-9BD4-654992E7E74F}">
      <dsp:nvSpPr>
        <dsp:cNvPr id="0" name=""/>
        <dsp:cNvSpPr/>
      </dsp:nvSpPr>
      <dsp:spPr>
        <a:xfrm>
          <a:off x="2806361" y="3738272"/>
          <a:ext cx="561246" cy="1029600"/>
        </a:xfrm>
        <a:prstGeom prst="leftBrace">
          <a:avLst>
            <a:gd name="adj1" fmla="val 35000"/>
            <a:gd name="adj2" fmla="val 50000"/>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70026-87E4-42DA-A319-6636CBB18415}">
      <dsp:nvSpPr>
        <dsp:cNvPr id="0" name=""/>
        <dsp:cNvSpPr/>
      </dsp:nvSpPr>
      <dsp:spPr>
        <a:xfrm>
          <a:off x="742671" y="0"/>
          <a:ext cx="3689890" cy="3689890"/>
        </a:xfrm>
        <a:prstGeom prst="ellips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b="1" kern="1200" dirty="0">
            <a:latin typeface="Calibri" panose="020F0502020204030204" pitchFamily="34" charset="0"/>
          </a:endParaRPr>
        </a:p>
      </dsp:txBody>
      <dsp:txXfrm>
        <a:off x="1942807" y="184494"/>
        <a:ext cx="1289616" cy="553483"/>
      </dsp:txXfrm>
    </dsp:sp>
    <dsp:sp modelId="{1A45A64D-9AC3-403A-A6EC-97B4FCE97247}">
      <dsp:nvSpPr>
        <dsp:cNvPr id="0" name=""/>
        <dsp:cNvSpPr/>
      </dsp:nvSpPr>
      <dsp:spPr>
        <a:xfrm>
          <a:off x="1199184" y="922472"/>
          <a:ext cx="2767417" cy="2767417"/>
        </a:xfrm>
        <a:prstGeom prst="ellipse">
          <a:avLst/>
        </a:prstGeom>
        <a:blipFill rotWithShape="0">
          <a:blip xmlns:r="http://schemas.openxmlformats.org/officeDocument/2006/relationships" r:embed="rId1">
            <a:duotone>
              <a:schemeClr val="accent2">
                <a:hueOff val="-7326329"/>
                <a:satOff val="12797"/>
                <a:lumOff val="7353"/>
                <a:alphaOff val="0"/>
                <a:tint val="70000"/>
                <a:shade val="63000"/>
              </a:schemeClr>
              <a:schemeClr val="accent2">
                <a:hueOff val="-7326329"/>
                <a:satOff val="12797"/>
                <a:lumOff val="7353"/>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b="1" kern="1200" dirty="0">
            <a:latin typeface="Calibri" panose="020F0502020204030204" pitchFamily="34" charset="0"/>
          </a:endParaRPr>
        </a:p>
      </dsp:txBody>
      <dsp:txXfrm>
        <a:off x="1938084" y="1095436"/>
        <a:ext cx="1289616" cy="518890"/>
      </dsp:txXfrm>
    </dsp:sp>
    <dsp:sp modelId="{F29179E4-39D9-440C-820D-99586D121A98}">
      <dsp:nvSpPr>
        <dsp:cNvPr id="0" name=""/>
        <dsp:cNvSpPr/>
      </dsp:nvSpPr>
      <dsp:spPr>
        <a:xfrm>
          <a:off x="1660420" y="1844945"/>
          <a:ext cx="1844945" cy="1844945"/>
        </a:xfrm>
        <a:prstGeom prst="ellipse">
          <a:avLst/>
        </a:prstGeom>
        <a:blipFill rotWithShape="0">
          <a:blip xmlns:r="http://schemas.openxmlformats.org/officeDocument/2006/relationships" r:embed="rId1">
            <a:duotone>
              <a:schemeClr val="accent2">
                <a:hueOff val="-14652658"/>
                <a:satOff val="25593"/>
                <a:lumOff val="14706"/>
                <a:alphaOff val="0"/>
                <a:tint val="70000"/>
                <a:shade val="63000"/>
              </a:schemeClr>
              <a:schemeClr val="accent2">
                <a:hueOff val="-14652658"/>
                <a:satOff val="25593"/>
                <a:lumOff val="14706"/>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b="1" kern="1200" dirty="0">
            <a:latin typeface="Calibri" panose="020F0502020204030204" pitchFamily="34" charset="0"/>
          </a:endParaRPr>
        </a:p>
      </dsp:txBody>
      <dsp:txXfrm>
        <a:off x="1930606" y="2306181"/>
        <a:ext cx="1304573" cy="9224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70026-87E4-42DA-A319-6636CBB18415}">
      <dsp:nvSpPr>
        <dsp:cNvPr id="0" name=""/>
        <dsp:cNvSpPr/>
      </dsp:nvSpPr>
      <dsp:spPr>
        <a:xfrm>
          <a:off x="742671" y="0"/>
          <a:ext cx="3689890" cy="3689890"/>
        </a:xfrm>
        <a:prstGeom prst="ellips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b="1" kern="1200" dirty="0">
            <a:latin typeface="Calibri" panose="020F0502020204030204" pitchFamily="34" charset="0"/>
          </a:endParaRPr>
        </a:p>
      </dsp:txBody>
      <dsp:txXfrm>
        <a:off x="1942807" y="184494"/>
        <a:ext cx="1289616" cy="553483"/>
      </dsp:txXfrm>
    </dsp:sp>
    <dsp:sp modelId="{1A45A64D-9AC3-403A-A6EC-97B4FCE97247}">
      <dsp:nvSpPr>
        <dsp:cNvPr id="0" name=""/>
        <dsp:cNvSpPr/>
      </dsp:nvSpPr>
      <dsp:spPr>
        <a:xfrm>
          <a:off x="1199184" y="922472"/>
          <a:ext cx="2767417" cy="2767417"/>
        </a:xfrm>
        <a:prstGeom prst="ellipse">
          <a:avLst/>
        </a:prstGeom>
        <a:blipFill rotWithShape="0">
          <a:blip xmlns:r="http://schemas.openxmlformats.org/officeDocument/2006/relationships" r:embed="rId1">
            <a:duotone>
              <a:schemeClr val="accent2">
                <a:hueOff val="-7326329"/>
                <a:satOff val="12797"/>
                <a:lumOff val="7353"/>
                <a:alphaOff val="0"/>
                <a:tint val="70000"/>
                <a:shade val="63000"/>
              </a:schemeClr>
              <a:schemeClr val="accent2">
                <a:hueOff val="-7326329"/>
                <a:satOff val="12797"/>
                <a:lumOff val="7353"/>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b="1" kern="1200" dirty="0">
            <a:latin typeface="Calibri" panose="020F0502020204030204" pitchFamily="34" charset="0"/>
          </a:endParaRPr>
        </a:p>
      </dsp:txBody>
      <dsp:txXfrm>
        <a:off x="1938084" y="1095436"/>
        <a:ext cx="1289616" cy="518890"/>
      </dsp:txXfrm>
    </dsp:sp>
    <dsp:sp modelId="{F29179E4-39D9-440C-820D-99586D121A98}">
      <dsp:nvSpPr>
        <dsp:cNvPr id="0" name=""/>
        <dsp:cNvSpPr/>
      </dsp:nvSpPr>
      <dsp:spPr>
        <a:xfrm>
          <a:off x="1660420" y="1844945"/>
          <a:ext cx="1844945" cy="1844945"/>
        </a:xfrm>
        <a:prstGeom prst="ellipse">
          <a:avLst/>
        </a:prstGeom>
        <a:blipFill rotWithShape="0">
          <a:blip xmlns:r="http://schemas.openxmlformats.org/officeDocument/2006/relationships" r:embed="rId1">
            <a:duotone>
              <a:schemeClr val="accent2">
                <a:hueOff val="-14652658"/>
                <a:satOff val="25593"/>
                <a:lumOff val="14706"/>
                <a:alphaOff val="0"/>
                <a:tint val="70000"/>
                <a:shade val="63000"/>
              </a:schemeClr>
              <a:schemeClr val="accent2">
                <a:hueOff val="-14652658"/>
                <a:satOff val="25593"/>
                <a:lumOff val="14706"/>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Grantees</a:t>
          </a:r>
        </a:p>
      </dsp:txBody>
      <dsp:txXfrm>
        <a:off x="1930606" y="2306181"/>
        <a:ext cx="1304573" cy="9224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70026-87E4-42DA-A319-6636CBB18415}">
      <dsp:nvSpPr>
        <dsp:cNvPr id="0" name=""/>
        <dsp:cNvSpPr/>
      </dsp:nvSpPr>
      <dsp:spPr>
        <a:xfrm>
          <a:off x="742671" y="0"/>
          <a:ext cx="3689890" cy="3689890"/>
        </a:xfrm>
        <a:prstGeom prst="ellips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b="1" kern="1200" dirty="0">
            <a:latin typeface="Calibri" panose="020F0502020204030204" pitchFamily="34" charset="0"/>
          </a:endParaRPr>
        </a:p>
      </dsp:txBody>
      <dsp:txXfrm>
        <a:off x="1942807" y="184494"/>
        <a:ext cx="1289616" cy="553483"/>
      </dsp:txXfrm>
    </dsp:sp>
    <dsp:sp modelId="{1A45A64D-9AC3-403A-A6EC-97B4FCE97247}">
      <dsp:nvSpPr>
        <dsp:cNvPr id="0" name=""/>
        <dsp:cNvSpPr/>
      </dsp:nvSpPr>
      <dsp:spPr>
        <a:xfrm>
          <a:off x="1199184" y="922472"/>
          <a:ext cx="2767417" cy="2767417"/>
        </a:xfrm>
        <a:prstGeom prst="ellipse">
          <a:avLst/>
        </a:prstGeom>
        <a:blipFill rotWithShape="0">
          <a:blip xmlns:r="http://schemas.openxmlformats.org/officeDocument/2006/relationships" r:embed="rId1">
            <a:duotone>
              <a:schemeClr val="accent2">
                <a:hueOff val="-7326329"/>
                <a:satOff val="12797"/>
                <a:lumOff val="7353"/>
                <a:alphaOff val="0"/>
                <a:tint val="70000"/>
                <a:shade val="63000"/>
              </a:schemeClr>
              <a:schemeClr val="accent2">
                <a:hueOff val="-7326329"/>
                <a:satOff val="12797"/>
                <a:lumOff val="7353"/>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Regional Leadership Team</a:t>
          </a:r>
        </a:p>
      </dsp:txBody>
      <dsp:txXfrm>
        <a:off x="1938084" y="1095436"/>
        <a:ext cx="1289616" cy="518890"/>
      </dsp:txXfrm>
    </dsp:sp>
    <dsp:sp modelId="{F29179E4-39D9-440C-820D-99586D121A98}">
      <dsp:nvSpPr>
        <dsp:cNvPr id="0" name=""/>
        <dsp:cNvSpPr/>
      </dsp:nvSpPr>
      <dsp:spPr>
        <a:xfrm>
          <a:off x="1660420" y="1844945"/>
          <a:ext cx="1844945" cy="1844945"/>
        </a:xfrm>
        <a:prstGeom prst="ellipse">
          <a:avLst/>
        </a:prstGeom>
        <a:blipFill rotWithShape="0">
          <a:blip xmlns:r="http://schemas.openxmlformats.org/officeDocument/2006/relationships" r:embed="rId1">
            <a:duotone>
              <a:schemeClr val="accent2">
                <a:hueOff val="-14652658"/>
                <a:satOff val="25593"/>
                <a:lumOff val="14706"/>
                <a:alphaOff val="0"/>
                <a:tint val="70000"/>
                <a:shade val="63000"/>
              </a:schemeClr>
              <a:schemeClr val="accent2">
                <a:hueOff val="-14652658"/>
                <a:satOff val="25593"/>
                <a:lumOff val="14706"/>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b="1" kern="1200" dirty="0">
            <a:latin typeface="Calibri" panose="020F0502020204030204" pitchFamily="34" charset="0"/>
          </a:endParaRPr>
        </a:p>
      </dsp:txBody>
      <dsp:txXfrm>
        <a:off x="1930606" y="2306181"/>
        <a:ext cx="1304573" cy="92247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A1C60A99-D02A-E84C-B601-7A0B170617EE}" type="datetimeFigureOut">
              <a:rPr lang="en-US" smtClean="0"/>
              <a:t>9/18/2017</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E2597419-FEA2-1145-B6E2-C8696B319285}" type="slidenum">
              <a:rPr lang="en-US" smtClean="0"/>
              <a:t>‹#›</a:t>
            </a:fld>
            <a:endParaRPr lang="en-US" dirty="0"/>
          </a:p>
        </p:txBody>
      </p:sp>
    </p:spTree>
    <p:extLst>
      <p:ext uri="{BB962C8B-B14F-4D97-AF65-F5344CB8AC3E}">
        <p14:creationId xmlns:p14="http://schemas.microsoft.com/office/powerpoint/2010/main" val="1593145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9318E7BE-5BF5-4F39-88E9-336B543F2D3D}" type="datetimeFigureOut">
              <a:rPr lang="en-US" smtClean="0"/>
              <a:t>9/18/2017</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0A58FE8-FC7F-4CB9-A3CF-CB7A9FA4C10A}" type="slidenum">
              <a:rPr lang="en-US" smtClean="0"/>
              <a:t>‹#›</a:t>
            </a:fld>
            <a:endParaRPr lang="en-US" dirty="0"/>
          </a:p>
        </p:txBody>
      </p:sp>
    </p:spTree>
    <p:extLst>
      <p:ext uri="{BB962C8B-B14F-4D97-AF65-F5344CB8AC3E}">
        <p14:creationId xmlns:p14="http://schemas.microsoft.com/office/powerpoint/2010/main" val="8893755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99D58B-9319-48D7-936A-0070032DE673}" type="datetime1">
              <a:rPr lang="en-US" smtClean="0"/>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3819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EB0B8D-F580-46E4-9308-1269B8FE1DC5}" type="datetime1">
              <a:rPr lang="en-US" smtClean="0"/>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16393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6B9B4C-99A9-492C-A693-73F2C255E1BB}" type="datetime1">
              <a:rPr lang="en-US" smtClean="0"/>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6726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B90C60-8EBF-4A29-B613-3F4A33741ED5}" type="datetime1">
              <a:rPr lang="en-US" smtClean="0"/>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8217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21475798-2083-4FB6-999B-A472C1CD9A69}" type="datetime1">
              <a:rPr lang="en-US" smtClean="0"/>
              <a:t>9/18/2017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9489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819AD7-7126-46E0-83C9-8373591B019B}" type="datetime1">
              <a:rPr lang="en-US" smtClean="0"/>
              <a:t>9/18/2017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4037940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88D936-9B5B-4A43-BC70-EC5321D02FE5}" type="datetime1">
              <a:rPr lang="en-US" smtClean="0"/>
              <a:t>9/18/2017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5524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107629-27A6-43A0-B13A-EED91D099DE3}" type="datetime1">
              <a:rPr lang="en-US" smtClean="0"/>
              <a:t>9/18/2017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6451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34D185-8024-4E9E-B7F7-D6389D692BB9}" type="datetime1">
              <a:rPr lang="en-US" smtClean="0"/>
              <a:t>9/18/2017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4154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01C133-551F-43E7-B196-9FE9CBB87CDC}" type="datetime1">
              <a:rPr lang="en-US" smtClean="0"/>
              <a:t>9/18/2017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43569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A22B07DF-C35A-4044-A2A7-D4F3FA8562A3}" type="datetime1">
              <a:rPr lang="en-US" smtClean="0"/>
              <a:t>9/18/2017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6071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BA6A48BE-83B1-423C-B317-7E5971093663}" type="datetime1">
              <a:rPr lang="en-US" smtClean="0"/>
              <a:t>9/18/2017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969375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2542" y="1098958"/>
            <a:ext cx="10217426" cy="5606140"/>
          </a:xfrm>
        </p:spPr>
        <p:txBody>
          <a:bodyPr/>
          <a:lstStyle/>
          <a:p>
            <a:pPr algn="ctr"/>
            <a:r>
              <a:rPr lang="en-US" sz="2800" dirty="0">
                <a:solidFill>
                  <a:schemeClr val="tx1"/>
                </a:solidFill>
                <a:latin typeface="Calibri" panose="020F0502020204030204" pitchFamily="34" charset="0"/>
              </a:rPr>
              <a:t>Vermont Agency of Human Services</a:t>
            </a:r>
            <a:br>
              <a:rPr lang="en-US" sz="2800" dirty="0">
                <a:solidFill>
                  <a:schemeClr val="tx1"/>
                </a:solidFill>
                <a:latin typeface="Calibri" panose="020F0502020204030204" pitchFamily="34" charset="0"/>
              </a:rPr>
            </a:br>
            <a:br>
              <a:rPr lang="en-US" sz="2800" dirty="0">
                <a:solidFill>
                  <a:schemeClr val="tx1"/>
                </a:solidFill>
                <a:latin typeface="Calibri" panose="020F0502020204030204" pitchFamily="34" charset="0"/>
              </a:rPr>
            </a:br>
            <a:r>
              <a:rPr lang="en-US" sz="2800" b="1" dirty="0">
                <a:solidFill>
                  <a:schemeClr val="tx1"/>
                </a:solidFill>
              </a:rPr>
              <a:t> </a:t>
            </a:r>
            <a:r>
              <a:rPr lang="en-US" sz="3600" b="1" dirty="0">
                <a:solidFill>
                  <a:schemeClr val="accent4">
                    <a:lumMod val="75000"/>
                  </a:schemeClr>
                </a:solidFill>
              </a:rPr>
              <a:t>Collaborative Leadership and </a:t>
            </a:r>
            <a:br>
              <a:rPr lang="en-US" sz="3600" b="1" dirty="0">
                <a:solidFill>
                  <a:schemeClr val="accent4">
                    <a:lumMod val="75000"/>
                  </a:schemeClr>
                </a:solidFill>
              </a:rPr>
            </a:br>
            <a:r>
              <a:rPr lang="en-US" sz="3600" b="1" dirty="0">
                <a:solidFill>
                  <a:schemeClr val="accent4">
                    <a:lumMod val="75000"/>
                  </a:schemeClr>
                </a:solidFill>
              </a:rPr>
              <a:t>Decision-Making Framework</a:t>
            </a:r>
            <a:br>
              <a:rPr lang="en-US" sz="3600" b="1" dirty="0">
                <a:solidFill>
                  <a:schemeClr val="accent4">
                    <a:lumMod val="75000"/>
                  </a:schemeClr>
                </a:solidFill>
              </a:rPr>
            </a:br>
            <a:r>
              <a:rPr lang="en-US" sz="3600" b="1" dirty="0">
                <a:solidFill>
                  <a:schemeClr val="accent4">
                    <a:lumMod val="75000"/>
                  </a:schemeClr>
                </a:solidFill>
              </a:rPr>
              <a:t> </a:t>
            </a:r>
            <a:r>
              <a:rPr lang="en-US" sz="3600" b="1" dirty="0">
                <a:solidFill>
                  <a:schemeClr val="accent4">
                    <a:lumMod val="60000"/>
                    <a:lumOff val="40000"/>
                  </a:schemeClr>
                </a:solidFill>
              </a:rPr>
              <a:t>A Guide for State and Regional Service Integration</a:t>
            </a:r>
            <a:br>
              <a:rPr lang="en-US" dirty="0">
                <a:solidFill>
                  <a:schemeClr val="accent2">
                    <a:lumMod val="75000"/>
                  </a:schemeClr>
                </a:solidFill>
                <a:latin typeface="Georgia" panose="02040502050405020303" pitchFamily="18" charset="0"/>
              </a:rPr>
            </a:br>
            <a:br>
              <a:rPr lang="en-US" sz="2400" dirty="0">
                <a:solidFill>
                  <a:schemeClr val="accent2">
                    <a:lumMod val="75000"/>
                  </a:schemeClr>
                </a:solidFill>
                <a:latin typeface="Georgia" panose="02040502050405020303" pitchFamily="18" charset="0"/>
              </a:rPr>
            </a:br>
            <a:br>
              <a:rPr lang="en-US" dirty="0">
                <a:solidFill>
                  <a:schemeClr val="accent2">
                    <a:lumMod val="75000"/>
                  </a:schemeClr>
                </a:solidFill>
                <a:latin typeface="Georgia" panose="02040502050405020303" pitchFamily="18" charset="0"/>
              </a:rPr>
            </a:br>
            <a:endParaRPr lang="en-US" dirty="0">
              <a:solidFill>
                <a:schemeClr val="accent2">
                  <a:lumMod val="75000"/>
                </a:schemeClr>
              </a:solidFill>
              <a:latin typeface="Georgia" panose="02040502050405020303"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41617" y="5810805"/>
            <a:ext cx="1162767" cy="795002"/>
          </a:xfrm>
          <a:prstGeom prst="rect">
            <a:avLst/>
          </a:prstGeom>
        </p:spPr>
      </p:pic>
      <p:sp>
        <p:nvSpPr>
          <p:cNvPr id="3" name="TextBox 2"/>
          <p:cNvSpPr txBox="1"/>
          <p:nvPr/>
        </p:nvSpPr>
        <p:spPr>
          <a:xfrm>
            <a:off x="9985445" y="6208306"/>
            <a:ext cx="1532639" cy="261610"/>
          </a:xfrm>
          <a:prstGeom prst="rect">
            <a:avLst/>
          </a:prstGeom>
          <a:noFill/>
        </p:spPr>
        <p:txBody>
          <a:bodyPr wrap="square" rtlCol="0">
            <a:spAutoFit/>
          </a:bodyPr>
          <a:lstStyle/>
          <a:p>
            <a:r>
              <a:rPr lang="en-US" sz="1100" dirty="0">
                <a:latin typeface="Calibri" panose="020F0502020204030204" pitchFamily="34" charset="0"/>
              </a:rPr>
              <a:t>Fall 2017</a:t>
            </a:r>
          </a:p>
        </p:txBody>
      </p:sp>
    </p:spTree>
    <p:extLst>
      <p:ext uri="{BB962C8B-B14F-4D97-AF65-F5344CB8AC3E}">
        <p14:creationId xmlns:p14="http://schemas.microsoft.com/office/powerpoint/2010/main" val="2213221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47" y="0"/>
            <a:ext cx="11317357" cy="1609344"/>
          </a:xfrm>
        </p:spPr>
        <p:txBody>
          <a:bodyPr>
            <a:normAutofit/>
          </a:bodyPr>
          <a:lstStyle/>
          <a:p>
            <a:r>
              <a:rPr lang="en-US" sz="4400" b="1" dirty="0">
                <a:solidFill>
                  <a:schemeClr val="accent4">
                    <a:lumMod val="75000"/>
                  </a:schemeClr>
                </a:solidFill>
              </a:rPr>
              <a:t>DEFINING COLLABORATIVE LEADERSHIP</a:t>
            </a:r>
          </a:p>
        </p:txBody>
      </p:sp>
      <p:sp>
        <p:nvSpPr>
          <p:cNvPr id="3" name="Content Placeholder 2"/>
          <p:cNvSpPr>
            <a:spLocks noGrp="1"/>
          </p:cNvSpPr>
          <p:nvPr>
            <p:ph idx="1"/>
          </p:nvPr>
        </p:nvSpPr>
        <p:spPr>
          <a:xfrm>
            <a:off x="741872" y="1609344"/>
            <a:ext cx="9627080" cy="4782830"/>
          </a:xfrm>
        </p:spPr>
        <p:txBody>
          <a:bodyPr>
            <a:normAutofit lnSpcReduction="10000"/>
          </a:bodyPr>
          <a:lstStyle/>
          <a:p>
            <a:pPr lvl="0">
              <a:buClrTx/>
              <a:buFont typeface="Wingdings" panose="05000000000000000000" pitchFamily="2" charset="2"/>
              <a:buChar char="Ø"/>
            </a:pPr>
            <a:r>
              <a:rPr lang="en-US" b="1" dirty="0">
                <a:latin typeface="Calibri" panose="020F0502020204030204" pitchFamily="34" charset="0"/>
              </a:rPr>
              <a:t>“[Leaders] </a:t>
            </a:r>
            <a:r>
              <a:rPr lang="en-US" dirty="0">
                <a:latin typeface="Calibri" panose="020F0502020204030204" pitchFamily="34" charset="0"/>
              </a:rPr>
              <a:t>operate on the basis of shared power and management among peers…[T]he point of the process is to take advantage of the creativity of interaction among diverse perspectives. It is not to emphasize differences, setting one participant apart from another or empowering some over others. That may be the reality outside the collaborative space, but, within it, results depend on mutual respect and reciprocity in the exchange of ideas</a:t>
            </a:r>
            <a:r>
              <a:rPr lang="en-US" i="1" dirty="0">
                <a:latin typeface="Calibri" panose="020F0502020204030204" pitchFamily="34" charset="0"/>
              </a:rPr>
              <a:t>.”</a:t>
            </a:r>
            <a:r>
              <a:rPr lang="en-US" i="1" baseline="30000" dirty="0">
                <a:latin typeface="Calibri" panose="020F0502020204030204" pitchFamily="34" charset="0"/>
              </a:rPr>
              <a:t>1</a:t>
            </a:r>
            <a:r>
              <a:rPr lang="en-US" baseline="30000" dirty="0">
                <a:latin typeface="Calibri" panose="020F0502020204030204" pitchFamily="34" charset="0"/>
              </a:rPr>
              <a:t>  </a:t>
            </a:r>
          </a:p>
          <a:p>
            <a:pPr lvl="0">
              <a:buClrTx/>
              <a:buFont typeface="Wingdings" panose="05000000000000000000" pitchFamily="2" charset="2"/>
              <a:buChar char="Ø"/>
            </a:pPr>
            <a:r>
              <a:rPr lang="en-US" dirty="0">
                <a:latin typeface="Calibri" panose="020F0502020204030204" pitchFamily="34" charset="0"/>
              </a:rPr>
              <a:t>“Collaborative leadership </a:t>
            </a:r>
            <a:r>
              <a:rPr lang="en-US" b="1" dirty="0">
                <a:latin typeface="Calibri" panose="020F0502020204030204" pitchFamily="34" charset="0"/>
              </a:rPr>
              <a:t>styles</a:t>
            </a:r>
            <a:r>
              <a:rPr lang="en-US" i="1" dirty="0">
                <a:latin typeface="Calibri" panose="020F0502020204030204" pitchFamily="34" charset="0"/>
              </a:rPr>
              <a:t> </a:t>
            </a:r>
            <a:r>
              <a:rPr lang="en-US" dirty="0">
                <a:latin typeface="Calibri" panose="020F0502020204030204" pitchFamily="34" charset="0"/>
              </a:rPr>
              <a:t>distribute power, authority and responsibility across the group. Leadership fosters shared commitments, helps resolve conflicts, facilitates lasting relationships, and stimulates effective action.”</a:t>
            </a:r>
            <a:r>
              <a:rPr lang="en-US" baseline="30000" dirty="0">
                <a:latin typeface="Calibri" panose="020F0502020204030204" pitchFamily="34" charset="0"/>
              </a:rPr>
              <a:t> 2</a:t>
            </a:r>
          </a:p>
          <a:p>
            <a:pPr lvl="0">
              <a:buClrTx/>
              <a:buFont typeface="Wingdings" panose="05000000000000000000" pitchFamily="2" charset="2"/>
              <a:buChar char="Ø"/>
            </a:pPr>
            <a:r>
              <a:rPr lang="en-US" dirty="0">
                <a:latin typeface="Calibri" panose="020F0502020204030204" pitchFamily="34" charset="0"/>
              </a:rPr>
              <a:t>“Collaborative leadership </a:t>
            </a:r>
            <a:r>
              <a:rPr lang="en-US" b="1" dirty="0">
                <a:latin typeface="Calibri" panose="020F0502020204030204" pitchFamily="34" charset="0"/>
              </a:rPr>
              <a:t>structures</a:t>
            </a:r>
            <a:r>
              <a:rPr lang="en-US" dirty="0">
                <a:latin typeface="Calibri" panose="020F0502020204030204" pitchFamily="34" charset="0"/>
              </a:rPr>
              <a:t> involve team approaches rather than single person approaches…Essentially collaborative leadership…mobilizes collective "know-how," clarifying problems, resolving conflicts, and building consensus to act.”</a:t>
            </a:r>
            <a:r>
              <a:rPr lang="en-US" baseline="30000" dirty="0">
                <a:latin typeface="Calibri" panose="020F0502020204030204" pitchFamily="34" charset="0"/>
              </a:rPr>
              <a:t>3</a:t>
            </a:r>
          </a:p>
          <a:p>
            <a:pPr marL="0" lvl="0" indent="0">
              <a:buNone/>
            </a:pPr>
            <a:endParaRPr lang="en-US" sz="2100" baseline="30000" dirty="0">
              <a:latin typeface="Calibri" panose="020F0502020204030204" pitchFamily="34" charset="0"/>
            </a:endParaRPr>
          </a:p>
          <a:p>
            <a:pPr marL="0" lvl="0" indent="0">
              <a:buNone/>
            </a:pPr>
            <a:r>
              <a:rPr lang="en-US" sz="1100" baseline="30000" dirty="0">
                <a:latin typeface="Calibri" panose="020F0502020204030204" pitchFamily="34" charset="0"/>
              </a:rPr>
              <a:t>1</a:t>
            </a:r>
            <a:r>
              <a:rPr lang="en-US" sz="1100" dirty="0">
                <a:latin typeface="Calibri" panose="020F0502020204030204" pitchFamily="34" charset="0"/>
              </a:rPr>
              <a:t>www.crosscollaborate.com/2010/06/collaborative-leadership-</a:t>
            </a:r>
            <a:r>
              <a:rPr lang="en-US" sz="1100" dirty="0" err="1">
                <a:latin typeface="Calibri" panose="020F0502020204030204" pitchFamily="34" charset="0"/>
              </a:rPr>
              <a:t>eshift</a:t>
            </a:r>
            <a:r>
              <a:rPr lang="en-US" sz="1100" dirty="0">
                <a:latin typeface="Calibri" panose="020F0502020204030204" pitchFamily="34" charset="0"/>
              </a:rPr>
              <a:t>-the-burden-thinking/</a:t>
            </a:r>
          </a:p>
          <a:p>
            <a:pPr marL="0" lvl="0" indent="0">
              <a:buNone/>
            </a:pPr>
            <a:r>
              <a:rPr lang="en-US" sz="1100" baseline="30000" dirty="0">
                <a:latin typeface="Calibri" panose="020F0502020204030204" pitchFamily="34" charset="0"/>
              </a:rPr>
              <a:t>2</a:t>
            </a:r>
            <a:r>
              <a:rPr lang="en-US" sz="1100" dirty="0">
                <a:latin typeface="Calibri" panose="020F0502020204030204" pitchFamily="34" charset="0"/>
              </a:rPr>
              <a:t>Ohio Community Collaboration Model for School Improvement, Implementation Guide, version 2, “Collaboration and Collaborative Leadership,” pp. 3.4-3.5.</a:t>
            </a:r>
          </a:p>
          <a:p>
            <a:pPr marL="0" lvl="0" indent="0">
              <a:buNone/>
            </a:pPr>
            <a:r>
              <a:rPr lang="en-US" sz="1100" baseline="30000" dirty="0">
                <a:latin typeface="Calibri" panose="020F0502020204030204" pitchFamily="34" charset="0"/>
              </a:rPr>
              <a:t>3</a:t>
            </a:r>
            <a:r>
              <a:rPr lang="en-US" sz="1100" dirty="0">
                <a:latin typeface="Calibri" panose="020F0502020204030204" pitchFamily="34" charset="0"/>
              </a:rPr>
              <a:t>Ohio Community Collaboration Model for School Improvement, Implementation Guide, version 2, “Collaboration and Collaborative Leadership,” pp. 3.4-3.5.</a:t>
            </a:r>
          </a:p>
          <a:p>
            <a:endParaRPr lang="en-US" dirty="0"/>
          </a:p>
          <a:p>
            <a:endParaRPr lang="en-US" dirty="0"/>
          </a:p>
        </p:txBody>
      </p:sp>
      <p:sp>
        <p:nvSpPr>
          <p:cNvPr id="4" name="Slide Number Placeholder 4"/>
          <p:cNvSpPr>
            <a:spLocks noGrp="1"/>
          </p:cNvSpPr>
          <p:nvPr>
            <p:ph type="sldNum" sz="quarter" idx="12"/>
          </p:nvPr>
        </p:nvSpPr>
        <p:spPr>
          <a:xfrm>
            <a:off x="11293233" y="6300154"/>
            <a:ext cx="683339" cy="365125"/>
          </a:xfrm>
        </p:spPr>
        <p:txBody>
          <a:bodyPr/>
          <a:lstStyle/>
          <a:p>
            <a:fld id="{26AE41DE-D56F-48C3-B7A4-31B5CFB32DCE}" type="slidenum">
              <a:rPr lang="en-US" sz="1400" dirty="0">
                <a:solidFill>
                  <a:schemeClr val="tx1"/>
                </a:solidFill>
              </a:rPr>
              <a:t>10</a:t>
            </a:fld>
            <a:endParaRPr lang="en-US" sz="1400" dirty="0">
              <a:solidFill>
                <a:schemeClr val="tx1"/>
              </a:solidFill>
            </a:endParaRPr>
          </a:p>
        </p:txBody>
      </p:sp>
    </p:spTree>
    <p:extLst>
      <p:ext uri="{BB962C8B-B14F-4D97-AF65-F5344CB8AC3E}">
        <p14:creationId xmlns:p14="http://schemas.microsoft.com/office/powerpoint/2010/main" val="1249721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C:\Users\Cheryle.Bilodeau\AppData\Local\Microsoft\Windows\Temporary Internet Files\Content.IE5\6M1A8N0R\MP900448318[1].jpg"/>
          <p:cNvPicPr>
            <a:picLocks noChangeAspect="1" noChangeArrowheads="1"/>
          </p:cNvPicPr>
          <p:nvPr/>
        </p:nvPicPr>
        <p:blipFill rotWithShape="1">
          <a:blip r:embed="rId3">
            <a:extLst>
              <a:ext uri="{28A0092B-C50C-407E-A947-70E740481C1C}">
                <a14:useLocalDpi xmlns:a14="http://schemas.microsoft.com/office/drawing/2010/main" val="0"/>
              </a:ext>
            </a:extLst>
          </a:blip>
          <a:srcRect l="4413" r="-1" b="-1"/>
          <a:stretch/>
        </p:blipFill>
        <p:spPr bwMode="auto">
          <a:xfrm>
            <a:off x="8203460" y="640080"/>
            <a:ext cx="3369177" cy="528047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34805" y="1493240"/>
            <a:ext cx="7055228" cy="4678960"/>
          </a:xfrm>
        </p:spPr>
        <p:txBody>
          <a:bodyPr>
            <a:normAutofit/>
          </a:bodyPr>
          <a:lstStyle/>
          <a:p>
            <a:r>
              <a:rPr lang="en-US" sz="2400" dirty="0">
                <a:latin typeface="Calibri" panose="020F0502020204030204" pitchFamily="34" charset="0"/>
              </a:rPr>
              <a:t>Successful collaboration requires partners to have protocols to guide decision-making that fall within their lines of authority and scope. </a:t>
            </a:r>
          </a:p>
          <a:p>
            <a:r>
              <a:rPr lang="en-US" sz="2400" dirty="0">
                <a:latin typeface="Calibri" panose="020F0502020204030204" pitchFamily="34" charset="0"/>
              </a:rPr>
              <a:t>Such protocols must allow for expression of diverse points of view and ensure successful resolution of differing opinions.</a:t>
            </a:r>
          </a:p>
          <a:p>
            <a:r>
              <a:rPr lang="en-US" sz="2400" dirty="0">
                <a:latin typeface="Calibri" panose="020F0502020204030204" pitchFamily="34" charset="0"/>
              </a:rPr>
              <a:t>Successful implementation of an integrated approach hinges on partners’ ability to include youth and family voices in decision-making.</a:t>
            </a:r>
          </a:p>
          <a:p>
            <a:pPr marL="0" indent="0">
              <a:buNone/>
            </a:pPr>
            <a:endParaRPr lang="en-US" sz="2400" dirty="0"/>
          </a:p>
        </p:txBody>
      </p:sp>
      <p:sp>
        <p:nvSpPr>
          <p:cNvPr id="6" name="Slide Number Placeholder 4"/>
          <p:cNvSpPr>
            <a:spLocks noGrp="1"/>
          </p:cNvSpPr>
          <p:nvPr>
            <p:ph type="sldNum" sz="quarter" idx="12"/>
          </p:nvPr>
        </p:nvSpPr>
        <p:spPr>
          <a:xfrm>
            <a:off x="11293233" y="6300154"/>
            <a:ext cx="683339" cy="365125"/>
          </a:xfrm>
        </p:spPr>
        <p:txBody>
          <a:bodyPr/>
          <a:lstStyle/>
          <a:p>
            <a:fld id="{26AE41DE-D56F-48C3-B7A4-31B5CFB32DCE}" type="slidenum">
              <a:rPr lang="en-US" sz="1400" dirty="0">
                <a:solidFill>
                  <a:schemeClr val="tx1"/>
                </a:solidFill>
              </a:rPr>
              <a:t>11</a:t>
            </a:fld>
            <a:endParaRPr lang="en-US" sz="1400" dirty="0">
              <a:solidFill>
                <a:schemeClr val="tx1"/>
              </a:solidFill>
            </a:endParaRPr>
          </a:p>
        </p:txBody>
      </p:sp>
      <p:sp>
        <p:nvSpPr>
          <p:cNvPr id="5" name="TextBox 4"/>
          <p:cNvSpPr txBox="1"/>
          <p:nvPr/>
        </p:nvSpPr>
        <p:spPr>
          <a:xfrm>
            <a:off x="234804" y="152400"/>
            <a:ext cx="5612235" cy="769441"/>
          </a:xfrm>
          <a:prstGeom prst="rect">
            <a:avLst/>
          </a:prstGeom>
          <a:noFill/>
        </p:spPr>
        <p:txBody>
          <a:bodyPr wrap="square" rtlCol="0">
            <a:spAutoFit/>
          </a:bodyPr>
          <a:lstStyle/>
          <a:p>
            <a:r>
              <a:rPr lang="en-US" sz="4400" b="1" dirty="0">
                <a:solidFill>
                  <a:schemeClr val="accent4">
                    <a:lumMod val="75000"/>
                  </a:schemeClr>
                </a:solidFill>
                <a:latin typeface="+mj-lt"/>
              </a:rPr>
              <a:t>DECISION-MAKING</a:t>
            </a:r>
          </a:p>
        </p:txBody>
      </p:sp>
    </p:spTree>
    <p:extLst>
      <p:ext uri="{BB962C8B-B14F-4D97-AF65-F5344CB8AC3E}">
        <p14:creationId xmlns:p14="http://schemas.microsoft.com/office/powerpoint/2010/main" val="2777680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3921" y="236252"/>
            <a:ext cx="9950909" cy="1320800"/>
          </a:xfrm>
          <a:prstGeom prst="rect">
            <a:avLst/>
          </a:prstGeom>
        </p:spPr>
        <p:txBody>
          <a:bodyPr>
            <a:normAutofit fontScale="85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chemeClr val="accent4">
                    <a:lumMod val="75000"/>
                  </a:schemeClr>
                </a:solidFill>
              </a:rPr>
              <a:t>PARTNERS IN AN INTEGRATED SYSTEM OF CARE FOR CHILDREN, YOUTH AND FAMILIES </a:t>
            </a:r>
            <a:endParaRPr lang="en-US" sz="4400" dirty="0">
              <a:solidFill>
                <a:schemeClr val="accent4">
                  <a:lumMod val="75000"/>
                </a:schemeClr>
              </a:solidFill>
            </a:endParaRPr>
          </a:p>
          <a:p>
            <a:endParaRPr lang="en-US" sz="4400" dirty="0">
              <a:solidFill>
                <a:schemeClr val="accent4">
                  <a:lumMod val="75000"/>
                </a:schemeClr>
              </a:solidFill>
            </a:endParaRPr>
          </a:p>
        </p:txBody>
      </p:sp>
      <p:sp>
        <p:nvSpPr>
          <p:cNvPr id="10" name="Curved Left Arrow 9"/>
          <p:cNvSpPr/>
          <p:nvPr/>
        </p:nvSpPr>
        <p:spPr>
          <a:xfrm>
            <a:off x="2313256" y="2037797"/>
            <a:ext cx="7621057" cy="4694307"/>
          </a:xfrm>
          <a:prstGeom prst="curvedLeftArrow">
            <a:avLst/>
          </a:prstGeom>
          <a:solidFill>
            <a:srgbClr val="60F4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p:cNvSpPr txBox="1"/>
          <p:nvPr/>
        </p:nvSpPr>
        <p:spPr>
          <a:xfrm>
            <a:off x="2313256" y="2254507"/>
            <a:ext cx="3553306" cy="646331"/>
          </a:xfrm>
          <a:prstGeom prst="rect">
            <a:avLst/>
          </a:prstGeom>
          <a:noFill/>
        </p:spPr>
        <p:txBody>
          <a:bodyPr wrap="square" rtlCol="0">
            <a:spAutoFit/>
          </a:bodyPr>
          <a:lstStyle/>
          <a:p>
            <a:r>
              <a:rPr lang="en-US" b="1" dirty="0">
                <a:latin typeface="Calibri" panose="020F0502020204030204" pitchFamily="34" charset="0"/>
              </a:rPr>
              <a:t>VERMONT AGENCY </a:t>
            </a:r>
          </a:p>
          <a:p>
            <a:r>
              <a:rPr lang="en-US" b="1" dirty="0">
                <a:latin typeface="Calibri" panose="020F0502020204030204" pitchFamily="34" charset="0"/>
              </a:rPr>
              <a:t>OF HUMAN SERVICES</a:t>
            </a:r>
          </a:p>
        </p:txBody>
      </p:sp>
      <p:graphicFrame>
        <p:nvGraphicFramePr>
          <p:cNvPr id="8" name="Diagram 7"/>
          <p:cNvGraphicFramePr/>
          <p:nvPr>
            <p:extLst/>
          </p:nvPr>
        </p:nvGraphicFramePr>
        <p:xfrm>
          <a:off x="3838200" y="2254507"/>
          <a:ext cx="6556630" cy="3191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2831954577"/>
              </p:ext>
            </p:extLst>
          </p:nvPr>
        </p:nvGraphicFramePr>
        <p:xfrm>
          <a:off x="3686665" y="2328617"/>
          <a:ext cx="5165786" cy="36898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Slide Number Placeholder 4"/>
          <p:cNvSpPr>
            <a:spLocks noGrp="1"/>
          </p:cNvSpPr>
          <p:nvPr>
            <p:ph type="sldNum" sz="quarter" idx="12"/>
          </p:nvPr>
        </p:nvSpPr>
        <p:spPr>
          <a:xfrm>
            <a:off x="11293233" y="6300154"/>
            <a:ext cx="683339" cy="365125"/>
          </a:xfrm>
        </p:spPr>
        <p:txBody>
          <a:bodyPr/>
          <a:lstStyle/>
          <a:p>
            <a:fld id="{26AE41DE-D56F-48C3-B7A4-31B5CFB32DCE}" type="slidenum">
              <a:rPr lang="en-US" sz="1400" dirty="0">
                <a:solidFill>
                  <a:schemeClr val="tx1"/>
                </a:solidFill>
              </a:rPr>
              <a:t>12</a:t>
            </a:fld>
            <a:endParaRPr lang="en-US" sz="1400" dirty="0">
              <a:solidFill>
                <a:schemeClr val="tx1"/>
              </a:solidFill>
            </a:endParaRPr>
          </a:p>
        </p:txBody>
      </p:sp>
    </p:spTree>
    <p:extLst>
      <p:ext uri="{BB962C8B-B14F-4D97-AF65-F5344CB8AC3E}">
        <p14:creationId xmlns:p14="http://schemas.microsoft.com/office/powerpoint/2010/main" val="1820646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803" y="177915"/>
            <a:ext cx="11370365" cy="1320800"/>
          </a:xfrm>
        </p:spPr>
        <p:txBody>
          <a:bodyPr>
            <a:normAutofit/>
          </a:bodyPr>
          <a:lstStyle/>
          <a:p>
            <a:r>
              <a:rPr lang="en-US" sz="4000" b="1" dirty="0">
                <a:solidFill>
                  <a:schemeClr val="accent4">
                    <a:lumMod val="75000"/>
                  </a:schemeClr>
                </a:solidFill>
              </a:rPr>
              <a:t>OVERVIEW OF DECISION-MAKING AUTHORITY</a:t>
            </a:r>
            <a:endParaRPr lang="en-US" sz="4000" dirty="0">
              <a:solidFill>
                <a:schemeClr val="accent4">
                  <a:lumMod val="75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20507462"/>
              </p:ext>
            </p:extLst>
          </p:nvPr>
        </p:nvGraphicFramePr>
        <p:xfrm>
          <a:off x="86192" y="1828800"/>
          <a:ext cx="11224936" cy="4788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345623" y="1966822"/>
            <a:ext cx="7875854" cy="738664"/>
          </a:xfrm>
          <a:prstGeom prst="rect">
            <a:avLst/>
          </a:prstGeom>
          <a:solidFill>
            <a:schemeClr val="accent1"/>
          </a:solidFill>
        </p:spPr>
        <p:txBody>
          <a:bodyPr wrap="square" rtlCol="0">
            <a:spAutoFit/>
          </a:bodyPr>
          <a:lstStyle/>
          <a:p>
            <a:pPr marL="285750" indent="-285750">
              <a:buFont typeface="Arial" panose="020B0604020202020204" pitchFamily="34" charset="0"/>
              <a:buChar char="•"/>
            </a:pPr>
            <a:r>
              <a:rPr lang="en-US" sz="1400" dirty="0">
                <a:latin typeface="Calibri" panose="020F0502020204030204" pitchFamily="34" charset="0"/>
              </a:rPr>
              <a:t>Determine which organizations are grantees of the State with communities playing a consultative role</a:t>
            </a:r>
          </a:p>
          <a:p>
            <a:pPr marL="285750" indent="-285750">
              <a:buFont typeface="Arial" panose="020B0604020202020204" pitchFamily="34" charset="0"/>
              <a:buChar char="•"/>
            </a:pPr>
            <a:r>
              <a:rPr lang="en-US" sz="1400" dirty="0">
                <a:latin typeface="Calibri" panose="020F0502020204030204" pitchFamily="34" charset="0"/>
              </a:rPr>
              <a:t>Establish grantees’ performance measures and deliverables, as well as expectations of regional state offices </a:t>
            </a:r>
          </a:p>
        </p:txBody>
      </p:sp>
      <p:sp>
        <p:nvSpPr>
          <p:cNvPr id="9" name="TextBox 8"/>
          <p:cNvSpPr txBox="1"/>
          <p:nvPr/>
        </p:nvSpPr>
        <p:spPr>
          <a:xfrm>
            <a:off x="3435274" y="5750361"/>
            <a:ext cx="7696552" cy="646331"/>
          </a:xfrm>
          <a:prstGeom prst="rect">
            <a:avLst/>
          </a:prstGeom>
          <a:solidFill>
            <a:schemeClr val="accent1"/>
          </a:solidFill>
        </p:spPr>
        <p:txBody>
          <a:bodyPr wrap="square" rtlCol="0">
            <a:spAutoFit/>
          </a:bodyPr>
          <a:lstStyle/>
          <a:p>
            <a:pPr marL="171450" indent="-171450">
              <a:buFont typeface="Arial" panose="020B0604020202020204" pitchFamily="34" charset="0"/>
              <a:buChar char="•"/>
            </a:pPr>
            <a:r>
              <a:rPr lang="en-US" dirty="0">
                <a:latin typeface="Calibri" panose="020F0502020204030204" pitchFamily="34" charset="0"/>
              </a:rPr>
              <a:t>Advise regional leadership team on strategic plan and other issues related to the system of care  </a:t>
            </a:r>
          </a:p>
        </p:txBody>
      </p:sp>
      <p:sp>
        <p:nvSpPr>
          <p:cNvPr id="6" name="Slide Number Placeholder 4"/>
          <p:cNvSpPr>
            <a:spLocks noGrp="1"/>
          </p:cNvSpPr>
          <p:nvPr>
            <p:ph type="sldNum" sz="quarter" idx="12"/>
          </p:nvPr>
        </p:nvSpPr>
        <p:spPr>
          <a:xfrm>
            <a:off x="11293233" y="6300154"/>
            <a:ext cx="683339" cy="365125"/>
          </a:xfrm>
        </p:spPr>
        <p:txBody>
          <a:bodyPr/>
          <a:lstStyle/>
          <a:p>
            <a:fld id="{26AE41DE-D56F-48C3-B7A4-31B5CFB32DCE}" type="slidenum">
              <a:rPr lang="en-US" sz="1400" dirty="0">
                <a:solidFill>
                  <a:schemeClr val="tx1"/>
                </a:solidFill>
              </a:rPr>
              <a:t>13</a:t>
            </a:fld>
            <a:endParaRPr lang="en-US" sz="1400" dirty="0">
              <a:solidFill>
                <a:schemeClr val="tx1"/>
              </a:solidFill>
            </a:endParaRPr>
          </a:p>
        </p:txBody>
      </p:sp>
    </p:spTree>
    <p:extLst>
      <p:ext uri="{BB962C8B-B14F-4D97-AF65-F5344CB8AC3E}">
        <p14:creationId xmlns:p14="http://schemas.microsoft.com/office/powerpoint/2010/main" val="2914304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5591" y="2103976"/>
            <a:ext cx="9773720" cy="2540777"/>
          </a:xfrm>
        </p:spPr>
        <p:txBody>
          <a:bodyPr>
            <a:normAutofit fontScale="90000"/>
          </a:bodyPr>
          <a:lstStyle/>
          <a:p>
            <a:pPr algn="ctr"/>
            <a:br>
              <a:rPr lang="en-US" sz="4800" b="1" u="sng" dirty="0">
                <a:solidFill>
                  <a:schemeClr val="accent2">
                    <a:lumMod val="75000"/>
                  </a:schemeClr>
                </a:solidFill>
              </a:rPr>
            </a:br>
            <a:br>
              <a:rPr lang="en-US" sz="4800" b="1" u="sng" dirty="0">
                <a:solidFill>
                  <a:schemeClr val="accent2">
                    <a:lumMod val="75000"/>
                  </a:schemeClr>
                </a:solidFill>
              </a:rPr>
            </a:br>
            <a:r>
              <a:rPr lang="en-US" sz="4800" b="1" cap="all" dirty="0">
                <a:solidFill>
                  <a:schemeClr val="accent4">
                    <a:lumMod val="75000"/>
                  </a:schemeClr>
                </a:solidFill>
              </a:rPr>
              <a:t>Partners’ Key Roles And Responsibilities</a:t>
            </a:r>
            <a:br>
              <a:rPr lang="en-US" sz="4800" b="1" dirty="0">
                <a:solidFill>
                  <a:schemeClr val="tx1"/>
                </a:solidFill>
              </a:rPr>
            </a:br>
            <a:br>
              <a:rPr lang="en-US" sz="4800" b="1" dirty="0">
                <a:solidFill>
                  <a:schemeClr val="accent2">
                    <a:lumMod val="75000"/>
                  </a:schemeClr>
                </a:solidFill>
              </a:rPr>
            </a:br>
            <a:endParaRPr lang="en-US" sz="4800" b="1" dirty="0">
              <a:solidFill>
                <a:schemeClr val="accent2">
                  <a:lumMod val="75000"/>
                </a:schemeClr>
              </a:solidFill>
            </a:endParaRPr>
          </a:p>
        </p:txBody>
      </p:sp>
      <p:sp>
        <p:nvSpPr>
          <p:cNvPr id="3" name="Slide Number Placeholder 4"/>
          <p:cNvSpPr>
            <a:spLocks noGrp="1"/>
          </p:cNvSpPr>
          <p:nvPr>
            <p:ph type="sldNum" sz="quarter" idx="12"/>
          </p:nvPr>
        </p:nvSpPr>
        <p:spPr>
          <a:xfrm>
            <a:off x="11293233" y="6300154"/>
            <a:ext cx="683339" cy="365125"/>
          </a:xfrm>
        </p:spPr>
        <p:txBody>
          <a:bodyPr/>
          <a:lstStyle/>
          <a:p>
            <a:fld id="{26AE41DE-D56F-48C3-B7A4-31B5CFB32DCE}" type="slidenum">
              <a:rPr lang="en-US" sz="1400" dirty="0">
                <a:solidFill>
                  <a:schemeClr val="tx1"/>
                </a:solidFill>
              </a:rPr>
              <a:t>14</a:t>
            </a:fld>
            <a:endParaRPr lang="en-US" sz="1400" dirty="0">
              <a:solidFill>
                <a:schemeClr val="tx1"/>
              </a:solidFill>
            </a:endParaRPr>
          </a:p>
        </p:txBody>
      </p:sp>
    </p:spTree>
    <p:extLst>
      <p:ext uri="{BB962C8B-B14F-4D97-AF65-F5344CB8AC3E}">
        <p14:creationId xmlns:p14="http://schemas.microsoft.com/office/powerpoint/2010/main" val="2354487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331" y="588084"/>
            <a:ext cx="11299826" cy="1664785"/>
          </a:xfrm>
        </p:spPr>
        <p:txBody>
          <a:bodyPr>
            <a:normAutofit/>
          </a:bodyPr>
          <a:lstStyle/>
          <a:p>
            <a:r>
              <a:rPr lang="en-US" b="1" dirty="0">
                <a:solidFill>
                  <a:schemeClr val="accent4">
                    <a:lumMod val="75000"/>
                  </a:schemeClr>
                </a:solidFill>
              </a:rPr>
              <a:t>KEY ROLES </a:t>
            </a:r>
            <a:r>
              <a:rPr lang="en-US" dirty="0">
                <a:solidFill>
                  <a:schemeClr val="accent4">
                    <a:lumMod val="75000"/>
                  </a:schemeClr>
                </a:solidFill>
              </a:rPr>
              <a:t>AND</a:t>
            </a:r>
            <a:r>
              <a:rPr lang="en-US" b="1" dirty="0">
                <a:solidFill>
                  <a:schemeClr val="accent4">
                    <a:lumMod val="75000"/>
                  </a:schemeClr>
                </a:solidFill>
              </a:rPr>
              <a:t> RESPONSIBILITIES SHARED BY ALL PARTNERS</a:t>
            </a:r>
          </a:p>
        </p:txBody>
      </p:sp>
      <p:sp>
        <p:nvSpPr>
          <p:cNvPr id="3" name="Content Placeholder 2"/>
          <p:cNvSpPr>
            <a:spLocks noGrp="1"/>
          </p:cNvSpPr>
          <p:nvPr>
            <p:ph idx="1"/>
          </p:nvPr>
        </p:nvSpPr>
        <p:spPr>
          <a:xfrm>
            <a:off x="451423" y="2716696"/>
            <a:ext cx="11343012" cy="3813500"/>
          </a:xfrm>
        </p:spPr>
        <p:txBody>
          <a:bodyPr>
            <a:normAutofit fontScale="92500"/>
          </a:bodyPr>
          <a:lstStyle/>
          <a:p>
            <a:pPr marL="0" indent="0">
              <a:buNone/>
            </a:pPr>
            <a:r>
              <a:rPr lang="en-US" sz="2200" dirty="0">
                <a:solidFill>
                  <a:schemeClr val="tx1"/>
                </a:solidFill>
                <a:latin typeface="Calibri" panose="020F0502020204030204" pitchFamily="34" charset="0"/>
              </a:rPr>
              <a:t>The following key roles and responsibilities are shared among all entities responsible for implementation of an integrated approach: AHS, grantees, Regional Leadership Team, and Regional Advisory Councils:</a:t>
            </a:r>
          </a:p>
          <a:p>
            <a:pPr marL="0" indent="0">
              <a:buNone/>
            </a:pPr>
            <a:endParaRPr lang="en-US" sz="2200" dirty="0">
              <a:solidFill>
                <a:schemeClr val="tx1"/>
              </a:solidFill>
              <a:latin typeface="Calibri" panose="020F0502020204030204" pitchFamily="34" charset="0"/>
            </a:endParaRPr>
          </a:p>
          <a:p>
            <a:pPr lvl="1"/>
            <a:r>
              <a:rPr lang="en-US" sz="2200" dirty="0">
                <a:solidFill>
                  <a:schemeClr val="tx1"/>
                </a:solidFill>
                <a:latin typeface="Calibri" panose="020F0502020204030204" pitchFamily="34" charset="0"/>
              </a:rPr>
              <a:t>Share responsibility as stewards of public resources </a:t>
            </a:r>
          </a:p>
          <a:p>
            <a:pPr lvl="1"/>
            <a:r>
              <a:rPr lang="en-US" sz="2200" dirty="0">
                <a:solidFill>
                  <a:schemeClr val="tx1"/>
                </a:solidFill>
                <a:latin typeface="Calibri" panose="020F0502020204030204" pitchFamily="34" charset="0"/>
              </a:rPr>
              <a:t>Ensure regular and effective communication among community partners and with AHS</a:t>
            </a:r>
          </a:p>
          <a:p>
            <a:pPr lvl="1"/>
            <a:r>
              <a:rPr lang="en-US" sz="2200" dirty="0">
                <a:solidFill>
                  <a:schemeClr val="tx1"/>
                </a:solidFill>
                <a:latin typeface="Calibri" panose="020F0502020204030204" pitchFamily="34" charset="0"/>
              </a:rPr>
              <a:t>Play a constructive role in resolving conflict within the community, between the community and AHS, and within AHS</a:t>
            </a:r>
          </a:p>
          <a:p>
            <a:pPr lvl="1"/>
            <a:r>
              <a:rPr lang="en-US" sz="2200" dirty="0">
                <a:solidFill>
                  <a:schemeClr val="tx1"/>
                </a:solidFill>
                <a:latin typeface="Calibri" panose="020F0502020204030204" pitchFamily="34" charset="0"/>
              </a:rPr>
              <a:t>Adopt and implement decision-making protocols that ensure transparent and participatory decision-making processes</a:t>
            </a:r>
          </a:p>
          <a:p>
            <a:pPr lvl="1"/>
            <a:r>
              <a:rPr lang="en-US" sz="2200" dirty="0">
                <a:solidFill>
                  <a:schemeClr val="tx1"/>
                </a:solidFill>
                <a:latin typeface="Calibri" panose="020F0502020204030204" pitchFamily="34" charset="0"/>
              </a:rPr>
              <a:t>Ensure that youth and families’ voices inform processes, plans, and policies</a:t>
            </a:r>
          </a:p>
          <a:p>
            <a:pPr lvl="1"/>
            <a:r>
              <a:rPr lang="en-US" sz="2200" dirty="0">
                <a:solidFill>
                  <a:schemeClr val="tx1"/>
                </a:solidFill>
                <a:latin typeface="Calibri" panose="020F0502020204030204" pitchFamily="34" charset="0"/>
              </a:rPr>
              <a:t>Apply a Results-Based Accountability™ lens to accountability and oversight </a:t>
            </a:r>
          </a:p>
          <a:p>
            <a:pPr marL="0" indent="0">
              <a:buNone/>
            </a:pPr>
            <a:endParaRPr lang="en-US" sz="2200" dirty="0">
              <a:solidFill>
                <a:schemeClr val="tx1"/>
              </a:solidFill>
              <a:latin typeface="Calibri" panose="020F0502020204030204" pitchFamily="34" charset="0"/>
            </a:endParaRPr>
          </a:p>
          <a:p>
            <a:endParaRPr lang="en-US" dirty="0"/>
          </a:p>
        </p:txBody>
      </p:sp>
      <p:sp>
        <p:nvSpPr>
          <p:cNvPr id="4" name="Slide Number Placeholder 4"/>
          <p:cNvSpPr>
            <a:spLocks noGrp="1"/>
          </p:cNvSpPr>
          <p:nvPr>
            <p:ph type="sldNum" sz="quarter" idx="12"/>
          </p:nvPr>
        </p:nvSpPr>
        <p:spPr>
          <a:xfrm>
            <a:off x="11293233" y="6300154"/>
            <a:ext cx="683339" cy="365125"/>
          </a:xfrm>
        </p:spPr>
        <p:txBody>
          <a:bodyPr/>
          <a:lstStyle/>
          <a:p>
            <a:fld id="{26AE41DE-D56F-48C3-B7A4-31B5CFB32DCE}" type="slidenum">
              <a:rPr lang="en-US" sz="1400" dirty="0">
                <a:solidFill>
                  <a:schemeClr val="tx1"/>
                </a:solidFill>
              </a:rPr>
              <a:t>15</a:t>
            </a:fld>
            <a:endParaRPr lang="en-US" sz="1400" dirty="0">
              <a:solidFill>
                <a:schemeClr val="tx1"/>
              </a:solidFill>
            </a:endParaRPr>
          </a:p>
        </p:txBody>
      </p:sp>
    </p:spTree>
    <p:extLst>
      <p:ext uri="{BB962C8B-B14F-4D97-AF65-F5344CB8AC3E}">
        <p14:creationId xmlns:p14="http://schemas.microsoft.com/office/powerpoint/2010/main" val="939883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8738" y="310369"/>
            <a:ext cx="11209278" cy="1320800"/>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chemeClr val="accent4">
                    <a:lumMod val="75000"/>
                  </a:schemeClr>
                </a:solidFill>
              </a:rPr>
              <a:t>VERMONT AGENCY OF HUMAN SERVICES</a:t>
            </a:r>
            <a:endParaRPr lang="en-US" sz="4400" dirty="0">
              <a:solidFill>
                <a:schemeClr val="accent4">
                  <a:lumMod val="75000"/>
                </a:schemeClr>
              </a:solidFill>
            </a:endParaRPr>
          </a:p>
        </p:txBody>
      </p:sp>
      <p:sp>
        <p:nvSpPr>
          <p:cNvPr id="10" name="Curved Left Arrow 9"/>
          <p:cNvSpPr/>
          <p:nvPr/>
        </p:nvSpPr>
        <p:spPr>
          <a:xfrm>
            <a:off x="3305986" y="1656045"/>
            <a:ext cx="7621057" cy="4694307"/>
          </a:xfrm>
          <a:prstGeom prst="curvedLeftArrow">
            <a:avLst/>
          </a:prstGeom>
          <a:solidFill>
            <a:srgbClr val="60F4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p:cNvSpPr txBox="1"/>
          <p:nvPr/>
        </p:nvSpPr>
        <p:spPr>
          <a:xfrm>
            <a:off x="3316439" y="1932037"/>
            <a:ext cx="3553306" cy="646331"/>
          </a:xfrm>
          <a:prstGeom prst="rect">
            <a:avLst/>
          </a:prstGeom>
          <a:noFill/>
        </p:spPr>
        <p:txBody>
          <a:bodyPr wrap="square" rtlCol="0">
            <a:spAutoFit/>
          </a:bodyPr>
          <a:lstStyle/>
          <a:p>
            <a:r>
              <a:rPr lang="en-US" b="1" dirty="0">
                <a:latin typeface="Calibri" panose="020F0502020204030204" pitchFamily="34" charset="0"/>
              </a:rPr>
              <a:t>VERMONT AGENCY </a:t>
            </a:r>
          </a:p>
          <a:p>
            <a:r>
              <a:rPr lang="en-US" b="1" dirty="0">
                <a:latin typeface="Calibri" panose="020F0502020204030204" pitchFamily="34" charset="0"/>
              </a:rPr>
              <a:t>OF HUMAN SERVICES</a:t>
            </a:r>
          </a:p>
        </p:txBody>
      </p:sp>
      <p:graphicFrame>
        <p:nvGraphicFramePr>
          <p:cNvPr id="8" name="Diagram 7"/>
          <p:cNvGraphicFramePr/>
          <p:nvPr>
            <p:extLst/>
          </p:nvPr>
        </p:nvGraphicFramePr>
        <p:xfrm>
          <a:off x="3838200" y="2254507"/>
          <a:ext cx="6556630" cy="3191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901662134"/>
              </p:ext>
            </p:extLst>
          </p:nvPr>
        </p:nvGraphicFramePr>
        <p:xfrm>
          <a:off x="5207013" y="1930400"/>
          <a:ext cx="5165786" cy="36898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p:cNvSpPr txBox="1"/>
          <p:nvPr/>
        </p:nvSpPr>
        <p:spPr>
          <a:xfrm>
            <a:off x="445448" y="2110372"/>
            <a:ext cx="2838507" cy="3785652"/>
          </a:xfrm>
          <a:prstGeom prst="rect">
            <a:avLst/>
          </a:prstGeom>
          <a:noFill/>
        </p:spPr>
        <p:txBody>
          <a:bodyPr wrap="square" rtlCol="0">
            <a:spAutoFit/>
          </a:bodyPr>
          <a:lstStyle/>
          <a:p>
            <a:r>
              <a:rPr lang="en-US" sz="2400" b="1" dirty="0">
                <a:latin typeface="Calibri" panose="020F0502020204030204" pitchFamily="34" charset="0"/>
              </a:rPr>
              <a:t>FOCUS: </a:t>
            </a:r>
            <a:r>
              <a:rPr lang="en-US" sz="2400" dirty="0">
                <a:latin typeface="Calibri" panose="020F0502020204030204" pitchFamily="34" charset="0"/>
              </a:rPr>
              <a:t>Create a collaborative, respectful, and inclusive partnership with community providers toward a shared goal of service integration.  </a:t>
            </a:r>
          </a:p>
          <a:p>
            <a:endParaRPr lang="en-US" sz="2400" dirty="0">
              <a:latin typeface="Calibri" panose="020F0502020204030204" pitchFamily="34" charset="0"/>
            </a:endParaRPr>
          </a:p>
          <a:p>
            <a:endParaRPr lang="en-US" sz="2400" dirty="0">
              <a:latin typeface="Calibri" panose="020F0502020204030204" pitchFamily="34" charset="0"/>
            </a:endParaRPr>
          </a:p>
        </p:txBody>
      </p:sp>
      <p:sp>
        <p:nvSpPr>
          <p:cNvPr id="9" name="Slide Number Placeholder 4"/>
          <p:cNvSpPr>
            <a:spLocks noGrp="1"/>
          </p:cNvSpPr>
          <p:nvPr>
            <p:ph type="sldNum" sz="quarter" idx="12"/>
          </p:nvPr>
        </p:nvSpPr>
        <p:spPr>
          <a:xfrm>
            <a:off x="11293233" y="6300154"/>
            <a:ext cx="683339" cy="365125"/>
          </a:xfrm>
        </p:spPr>
        <p:txBody>
          <a:bodyPr/>
          <a:lstStyle/>
          <a:p>
            <a:fld id="{26AE41DE-D56F-48C3-B7A4-31B5CFB32DCE}" type="slidenum">
              <a:rPr lang="en-US" sz="1400" dirty="0">
                <a:solidFill>
                  <a:schemeClr val="tx1"/>
                </a:solidFill>
              </a:rPr>
              <a:t>16</a:t>
            </a:fld>
            <a:endParaRPr lang="en-US" sz="1400" dirty="0">
              <a:solidFill>
                <a:schemeClr val="tx1"/>
              </a:solidFill>
            </a:endParaRPr>
          </a:p>
        </p:txBody>
      </p:sp>
    </p:spTree>
    <p:extLst>
      <p:ext uri="{BB962C8B-B14F-4D97-AF65-F5344CB8AC3E}">
        <p14:creationId xmlns:p14="http://schemas.microsoft.com/office/powerpoint/2010/main" val="2409763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ubblicato 08/12/2014 alle 1043 × 815 in La capacità di guardarci ..."/>
          <p:cNvPicPr>
            <a:picLocks noChangeAspect="1"/>
          </p:cNvPicPr>
          <p:nvPr/>
        </p:nvPicPr>
        <p:blipFill rotWithShape="1">
          <a:blip r:embed="rId2"/>
          <a:srcRect l="38043" r="8939" b="2"/>
          <a:stretch/>
        </p:blipFill>
        <p:spPr>
          <a:xfrm>
            <a:off x="3344" y="10"/>
            <a:ext cx="4646726" cy="6857990"/>
          </a:xfrm>
          <a:prstGeom prst="rect">
            <a:avLst/>
          </a:prstGeom>
        </p:spPr>
      </p:pic>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 name="Oval 10"/>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2">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Content Placeholder 4"/>
          <p:cNvSpPr txBox="1">
            <a:spLocks noGrp="1"/>
          </p:cNvSpPr>
          <p:nvPr>
            <p:ph idx="1"/>
          </p:nvPr>
        </p:nvSpPr>
        <p:spPr>
          <a:xfrm>
            <a:off x="5092117" y="2106019"/>
            <a:ext cx="6575244" cy="5012039"/>
          </a:xfrm>
          <a:prstGeom prst="rect">
            <a:avLst/>
          </a:prstGeom>
        </p:spPr>
        <p:txBody>
          <a:bodyPr rtlCol="0">
            <a:noAutofit/>
          </a:bodyPr>
          <a:lstStyle/>
          <a:p>
            <a:pPr marL="468630" indent="-285750">
              <a:lnSpc>
                <a:spcPct val="7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Work with leadership in the Agency to remove barriers to integration as expressed by grantees, regional leadership teams, and councils including those related to finances, policy, practices, and culture</a:t>
            </a:r>
          </a:p>
          <a:p>
            <a:pPr marL="468630" indent="-285750">
              <a:lnSpc>
                <a:spcPct val="7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Promote a</a:t>
            </a:r>
            <a:r>
              <a:rPr lang="en-US" sz="2400" i="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culture and an environment</a:t>
            </a:r>
            <a:r>
              <a:rPr lang="en-US" sz="2400" i="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that foster respectful and regular communication, a commitment to continuous quality improvement, clear decision-making pathways, and conflict-resilient relationships</a:t>
            </a:r>
          </a:p>
          <a:p>
            <a:pPr marL="468630" indent="-285750">
              <a:lnSpc>
                <a:spcPct val="7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Ensure AHS and regional decision-making bodies reflect the full array of AHS services, promote integration, include the voices of youth and families, and model collaborative and inclusive processes</a:t>
            </a:r>
          </a:p>
          <a:p>
            <a:pPr marL="468630" indent="-285750">
              <a:lnSpc>
                <a:spcPct val="70000"/>
              </a:lnSpc>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468630" indent="-285750">
              <a:lnSpc>
                <a:spcPct val="70000"/>
              </a:lnSpc>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
        <p:nvSpPr>
          <p:cNvPr id="13" name="Slide Number Placeholder 4"/>
          <p:cNvSpPr>
            <a:spLocks noGrp="1"/>
          </p:cNvSpPr>
          <p:nvPr>
            <p:ph type="sldNum" sz="quarter" idx="12"/>
          </p:nvPr>
        </p:nvSpPr>
        <p:spPr>
          <a:xfrm>
            <a:off x="11293233" y="6300154"/>
            <a:ext cx="683339" cy="365125"/>
          </a:xfrm>
        </p:spPr>
        <p:txBody>
          <a:bodyPr/>
          <a:lstStyle/>
          <a:p>
            <a:fld id="{26AE41DE-D56F-48C3-B7A4-31B5CFB32DCE}" type="slidenum">
              <a:rPr lang="en-US" sz="1400" dirty="0">
                <a:solidFill>
                  <a:schemeClr val="tx1"/>
                </a:solidFill>
              </a:rPr>
              <a:t>17</a:t>
            </a:fld>
            <a:endParaRPr lang="en-US" sz="1400" dirty="0">
              <a:solidFill>
                <a:schemeClr val="tx1"/>
              </a:solidFill>
            </a:endParaRPr>
          </a:p>
        </p:txBody>
      </p:sp>
      <p:sp>
        <p:nvSpPr>
          <p:cNvPr id="3" name="TextBox 2"/>
          <p:cNvSpPr txBox="1"/>
          <p:nvPr/>
        </p:nvSpPr>
        <p:spPr>
          <a:xfrm>
            <a:off x="5092117" y="260059"/>
            <a:ext cx="6056852" cy="1508105"/>
          </a:xfrm>
          <a:prstGeom prst="rect">
            <a:avLst/>
          </a:prstGeom>
          <a:noFill/>
        </p:spPr>
        <p:txBody>
          <a:bodyPr wrap="square" rtlCol="0">
            <a:spAutoFit/>
          </a:bodyPr>
          <a:lstStyle/>
          <a:p>
            <a:r>
              <a:rPr lang="en-US" sz="4400" b="1" dirty="0">
                <a:solidFill>
                  <a:schemeClr val="accent4">
                    <a:lumMod val="75000"/>
                  </a:schemeClr>
                </a:solidFill>
                <a:latin typeface="+mj-lt"/>
              </a:rPr>
              <a:t>AHS OBLIGATIONS</a:t>
            </a:r>
          </a:p>
          <a:p>
            <a:endParaRPr lang="en-US" sz="2000" b="1" dirty="0">
              <a:solidFill>
                <a:schemeClr val="accent4">
                  <a:lumMod val="75000"/>
                </a:schemeClr>
              </a:solidFill>
              <a:latin typeface="+mj-lt"/>
            </a:endParaRPr>
          </a:p>
          <a:p>
            <a:r>
              <a:rPr lang="en-US" sz="2800" b="1" dirty="0">
                <a:solidFill>
                  <a:schemeClr val="accent4">
                    <a:lumMod val="75000"/>
                  </a:schemeClr>
                </a:solidFill>
                <a:latin typeface="+mj-lt"/>
              </a:rPr>
              <a:t>Leadership and Decision-Making</a:t>
            </a:r>
          </a:p>
        </p:txBody>
      </p:sp>
    </p:spTree>
    <p:extLst>
      <p:ext uri="{BB962C8B-B14F-4D97-AF65-F5344CB8AC3E}">
        <p14:creationId xmlns:p14="http://schemas.microsoft.com/office/powerpoint/2010/main" val="2478895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77505" y="477078"/>
            <a:ext cx="10992859" cy="6016487"/>
          </a:xfrm>
        </p:spPr>
        <p:txBody>
          <a:bodyPr>
            <a:noAutofit/>
          </a:bodyPr>
          <a:lstStyle/>
          <a:p>
            <a:pPr marL="0" lvl="0" indent="0">
              <a:buNone/>
            </a:pPr>
            <a:r>
              <a:rPr lang="en-US" sz="4400" b="1" dirty="0">
                <a:solidFill>
                  <a:schemeClr val="accent4">
                    <a:lumMod val="75000"/>
                  </a:schemeClr>
                </a:solidFill>
                <a:latin typeface="Century Gothic" panose="020B0502020202020204" pitchFamily="34" charset="0"/>
              </a:rPr>
              <a:t>AHS OBLIGATIONS (cont.)</a:t>
            </a:r>
          </a:p>
          <a:p>
            <a:pPr marL="0" lvl="0" indent="0">
              <a:buNone/>
            </a:pPr>
            <a:endParaRPr lang="en-US" sz="2800" b="1" dirty="0">
              <a:latin typeface="Century Gothic" panose="020B0502020202020204" pitchFamily="34" charset="0"/>
            </a:endParaRPr>
          </a:p>
          <a:p>
            <a:pPr marL="0" lvl="0" indent="0">
              <a:buNone/>
            </a:pPr>
            <a:r>
              <a:rPr lang="en-US" sz="2800" b="1" dirty="0">
                <a:latin typeface="Calibri" panose="020F0502020204030204" pitchFamily="34" charset="0"/>
              </a:rPr>
              <a:t>Accountability and Oversight</a:t>
            </a:r>
          </a:p>
          <a:p>
            <a:pPr lvl="1"/>
            <a:r>
              <a:rPr lang="en-US" sz="2000" dirty="0">
                <a:latin typeface="Calibri" panose="020F0502020204030204" pitchFamily="34" charset="0"/>
                <a:cs typeface="Calibri" panose="020F0502020204030204" pitchFamily="34" charset="0"/>
              </a:rPr>
              <a:t>Ensure the components of accountability and oversight framework are robust (population indicators; performance measures; data collection; and reporting) </a:t>
            </a:r>
          </a:p>
          <a:p>
            <a:pPr marL="0" lvl="0" indent="0">
              <a:buNone/>
            </a:pPr>
            <a:r>
              <a:rPr lang="en-US" sz="2800" b="1" dirty="0">
                <a:solidFill>
                  <a:schemeClr val="tx1"/>
                </a:solidFill>
                <a:latin typeface="Calibri" panose="020F0502020204030204" pitchFamily="34" charset="0"/>
              </a:rPr>
              <a:t>Funding</a:t>
            </a:r>
            <a:endParaRPr lang="en-US" sz="2800" b="1" dirty="0">
              <a:latin typeface="Calibri" panose="020F0502020204030204" pitchFamily="34" charset="0"/>
            </a:endParaRPr>
          </a:p>
          <a:p>
            <a:pPr lvl="1"/>
            <a:r>
              <a:rPr lang="en-US" sz="2000" dirty="0">
                <a:latin typeface="Calibri" panose="020F0502020204030204" pitchFamily="34" charset="0"/>
                <a:cs typeface="Calibri" panose="020F0502020204030204" pitchFamily="34" charset="0"/>
              </a:rPr>
              <a:t>Develop and</a:t>
            </a:r>
            <a:r>
              <a:rPr lang="en-US" sz="2000" i="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fund grants and provide clear guidance documents that support grants</a:t>
            </a:r>
          </a:p>
          <a:p>
            <a:pPr marL="274320" lvl="1" indent="0">
              <a:buNone/>
            </a:pPr>
            <a:endParaRPr lang="en-US" sz="2000" dirty="0">
              <a:solidFill>
                <a:schemeClr val="tx1"/>
              </a:solidFill>
              <a:latin typeface="Calibri" panose="020F0502020204030204" pitchFamily="34" charset="0"/>
              <a:cs typeface="Calibri" panose="020F0502020204030204" pitchFamily="34" charset="0"/>
            </a:endParaRPr>
          </a:p>
          <a:p>
            <a:pPr marL="0" lvl="0" indent="0">
              <a:buNone/>
            </a:pPr>
            <a:r>
              <a:rPr lang="en-US" sz="2800" b="1" dirty="0">
                <a:latin typeface="Calibri" panose="020F0502020204030204" pitchFamily="34" charset="0"/>
              </a:rPr>
              <a:t>General Implementation and Management</a:t>
            </a:r>
          </a:p>
          <a:p>
            <a:pPr lvl="1"/>
            <a:r>
              <a:rPr lang="en-US" sz="2000" dirty="0">
                <a:latin typeface="Calibri" panose="020F0502020204030204" pitchFamily="34" charset="0"/>
                <a:cs typeface="Calibri" panose="020F0502020204030204" pitchFamily="34" charset="0"/>
              </a:rPr>
              <a:t>Ensure consistent application of an integrated model (e.g., decision-making, service delivery, funding) and activities within and across regions </a:t>
            </a:r>
          </a:p>
          <a:p>
            <a:pPr lvl="1"/>
            <a:r>
              <a:rPr lang="en-US" sz="2000" dirty="0">
                <a:latin typeface="Calibri" panose="020F0502020204030204" pitchFamily="34" charset="0"/>
                <a:cs typeface="Calibri" panose="020F0502020204030204" pitchFamily="34" charset="0"/>
              </a:rPr>
              <a:t>Enable and support planning efforts at the state and local level</a:t>
            </a:r>
          </a:p>
          <a:p>
            <a:pPr marL="274320" lvl="1" indent="0">
              <a:buNone/>
            </a:pPr>
            <a:endParaRPr lang="en-US" sz="2000" dirty="0">
              <a:latin typeface="Calibri" panose="020F0502020204030204" pitchFamily="34" charset="0"/>
            </a:endParaRPr>
          </a:p>
          <a:p>
            <a:pPr marL="274320" lvl="1" indent="0">
              <a:buNone/>
            </a:pPr>
            <a:endParaRPr lang="en-US" sz="2000" dirty="0">
              <a:solidFill>
                <a:schemeClr val="tx1"/>
              </a:solidFill>
              <a:latin typeface="Calibri" panose="020F0502020204030204" pitchFamily="34" charset="0"/>
              <a:cs typeface="Calibri" panose="020F0502020204030204" pitchFamily="34" charset="0"/>
            </a:endParaRPr>
          </a:p>
          <a:p>
            <a:endParaRPr lang="en-US" sz="1800" dirty="0">
              <a:latin typeface="Calibri" panose="020F0502020204030204" pitchFamily="34" charset="0"/>
            </a:endParaRPr>
          </a:p>
          <a:p>
            <a:pPr lvl="1"/>
            <a:endParaRPr lang="en-US" dirty="0">
              <a:latin typeface="Calibri" panose="020F0502020204030204" pitchFamily="34" charset="0"/>
            </a:endParaRPr>
          </a:p>
          <a:p>
            <a:endParaRPr lang="en-US" sz="1800" dirty="0"/>
          </a:p>
        </p:txBody>
      </p:sp>
      <p:sp>
        <p:nvSpPr>
          <p:cNvPr id="3" name="Slide Number Placeholder 4"/>
          <p:cNvSpPr>
            <a:spLocks noGrp="1"/>
          </p:cNvSpPr>
          <p:nvPr>
            <p:ph type="sldNum" sz="quarter" idx="12"/>
          </p:nvPr>
        </p:nvSpPr>
        <p:spPr>
          <a:xfrm>
            <a:off x="11293233" y="6300154"/>
            <a:ext cx="683339" cy="365125"/>
          </a:xfrm>
        </p:spPr>
        <p:txBody>
          <a:bodyPr/>
          <a:lstStyle/>
          <a:p>
            <a:fld id="{26AE41DE-D56F-48C3-B7A4-31B5CFB32DCE}" type="slidenum">
              <a:rPr lang="en-US" sz="1400" dirty="0">
                <a:solidFill>
                  <a:schemeClr val="tx1"/>
                </a:solidFill>
              </a:rPr>
              <a:t>18</a:t>
            </a:fld>
            <a:endParaRPr lang="en-US" sz="1400" dirty="0">
              <a:solidFill>
                <a:schemeClr val="tx1"/>
              </a:solidFill>
            </a:endParaRPr>
          </a:p>
        </p:txBody>
      </p:sp>
    </p:spTree>
    <p:extLst>
      <p:ext uri="{BB962C8B-B14F-4D97-AF65-F5344CB8AC3E}">
        <p14:creationId xmlns:p14="http://schemas.microsoft.com/office/powerpoint/2010/main" val="3545477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2429" y="304616"/>
            <a:ext cx="9950909" cy="13208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chemeClr val="accent4">
                    <a:lumMod val="75000"/>
                  </a:schemeClr>
                </a:solidFill>
              </a:rPr>
              <a:t>GRANTEES</a:t>
            </a:r>
            <a:endParaRPr lang="en-US" sz="4400" dirty="0">
              <a:solidFill>
                <a:schemeClr val="accent4">
                  <a:lumMod val="75000"/>
                </a:schemeClr>
              </a:solidFill>
            </a:endParaRPr>
          </a:p>
          <a:p>
            <a:endParaRPr lang="en-US" dirty="0">
              <a:solidFill>
                <a:schemeClr val="accent4">
                  <a:lumMod val="75000"/>
                </a:schemeClr>
              </a:solidFill>
            </a:endParaRPr>
          </a:p>
        </p:txBody>
      </p:sp>
      <p:sp>
        <p:nvSpPr>
          <p:cNvPr id="10" name="Curved Left Arrow 9"/>
          <p:cNvSpPr/>
          <p:nvPr/>
        </p:nvSpPr>
        <p:spPr>
          <a:xfrm>
            <a:off x="3676212" y="1660739"/>
            <a:ext cx="7621057" cy="4694307"/>
          </a:xfrm>
          <a:prstGeom prst="curvedLeftArrow">
            <a:avLst/>
          </a:prstGeom>
          <a:solidFill>
            <a:srgbClr val="60F4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8" name="Diagram 7"/>
          <p:cNvGraphicFramePr/>
          <p:nvPr>
            <p:extLst/>
          </p:nvPr>
        </p:nvGraphicFramePr>
        <p:xfrm>
          <a:off x="3838200" y="2254507"/>
          <a:ext cx="6556630" cy="3191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3413715476"/>
              </p:ext>
            </p:extLst>
          </p:nvPr>
        </p:nvGraphicFramePr>
        <p:xfrm>
          <a:off x="4903847" y="1922300"/>
          <a:ext cx="5165786" cy="36898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492047" y="2195870"/>
            <a:ext cx="2858968" cy="3416320"/>
          </a:xfrm>
          <a:prstGeom prst="rect">
            <a:avLst/>
          </a:prstGeom>
          <a:noFill/>
        </p:spPr>
        <p:txBody>
          <a:bodyPr wrap="square" rtlCol="0">
            <a:spAutoFit/>
          </a:bodyPr>
          <a:lstStyle/>
          <a:p>
            <a:pPr lvl="0"/>
            <a:r>
              <a:rPr lang="en-US" sz="2400" b="1" dirty="0">
                <a:latin typeface="Calibri" panose="020F0502020204030204" pitchFamily="34" charset="0"/>
              </a:rPr>
              <a:t>FOCUS: </a:t>
            </a:r>
            <a:r>
              <a:rPr lang="en-US" sz="2400" dirty="0">
                <a:latin typeface="Calibri" panose="020F0502020204030204" pitchFamily="34" charset="0"/>
              </a:rPr>
              <a:t>Provide high quality services, and work collaboratively with community and state partners  to improve outcomes for children, youth, and families.  </a:t>
            </a:r>
          </a:p>
          <a:p>
            <a:endParaRPr lang="en-US" sz="2400" dirty="0">
              <a:latin typeface="Calibri" panose="020F0502020204030204" pitchFamily="34" charset="0"/>
            </a:endParaRPr>
          </a:p>
        </p:txBody>
      </p:sp>
      <p:sp>
        <p:nvSpPr>
          <p:cNvPr id="9" name="Slide Number Placeholder 4"/>
          <p:cNvSpPr>
            <a:spLocks noGrp="1"/>
          </p:cNvSpPr>
          <p:nvPr>
            <p:ph type="sldNum" sz="quarter" idx="12"/>
          </p:nvPr>
        </p:nvSpPr>
        <p:spPr>
          <a:xfrm>
            <a:off x="11293233" y="6300154"/>
            <a:ext cx="683339" cy="365125"/>
          </a:xfrm>
        </p:spPr>
        <p:txBody>
          <a:bodyPr/>
          <a:lstStyle/>
          <a:p>
            <a:fld id="{26AE41DE-D56F-48C3-B7A4-31B5CFB32DCE}" type="slidenum">
              <a:rPr lang="en-US" sz="1400" dirty="0">
                <a:solidFill>
                  <a:schemeClr val="tx1"/>
                </a:solidFill>
              </a:rPr>
              <a:t>19</a:t>
            </a:fld>
            <a:endParaRPr lang="en-US" sz="1400" dirty="0">
              <a:solidFill>
                <a:schemeClr val="tx1"/>
              </a:solidFill>
            </a:endParaRPr>
          </a:p>
        </p:txBody>
      </p:sp>
    </p:spTree>
    <p:extLst>
      <p:ext uri="{BB962C8B-B14F-4D97-AF65-F5344CB8AC3E}">
        <p14:creationId xmlns:p14="http://schemas.microsoft.com/office/powerpoint/2010/main" val="4044171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169" y="249002"/>
            <a:ext cx="9565550" cy="1320800"/>
          </a:xfrm>
        </p:spPr>
        <p:txBody>
          <a:bodyPr/>
          <a:lstStyle/>
          <a:p>
            <a:r>
              <a:rPr lang="en-US" b="1" dirty="0">
                <a:solidFill>
                  <a:schemeClr val="accent4">
                    <a:lumMod val="75000"/>
                  </a:schemeClr>
                </a:solidFill>
                <a:cs typeface="EucrosiaUPC" panose="02020603050405020304" pitchFamily="18" charset="-34"/>
              </a:rPr>
              <a:t>TABLE OF CONTENTS</a:t>
            </a:r>
          </a:p>
        </p:txBody>
      </p:sp>
      <p:sp>
        <p:nvSpPr>
          <p:cNvPr id="3" name="Content Placeholder 2"/>
          <p:cNvSpPr>
            <a:spLocks noGrp="1"/>
          </p:cNvSpPr>
          <p:nvPr>
            <p:ph sz="half" idx="1"/>
          </p:nvPr>
        </p:nvSpPr>
        <p:spPr>
          <a:xfrm>
            <a:off x="344557" y="1696278"/>
            <a:ext cx="5055579" cy="4969002"/>
          </a:xfrm>
        </p:spPr>
        <p:txBody>
          <a:bodyPr>
            <a:normAutofit lnSpcReduction="10000"/>
          </a:bodyPr>
          <a:lstStyle/>
          <a:p>
            <a:pPr marL="0" indent="0">
              <a:buNone/>
            </a:pPr>
            <a:r>
              <a:rPr lang="en-US" sz="2200" b="1" dirty="0">
                <a:solidFill>
                  <a:schemeClr val="tx1"/>
                </a:solidFill>
                <a:latin typeface="Calibri" panose="020F0502020204030204" pitchFamily="34" charset="0"/>
              </a:rPr>
              <a:t>Context </a:t>
            </a:r>
          </a:p>
          <a:p>
            <a:pPr marL="801688" lvl="1" indent="-344488">
              <a:buFont typeface="Wingdings" panose="05000000000000000000" pitchFamily="2" charset="2"/>
              <a:buChar char="v"/>
            </a:pPr>
            <a:r>
              <a:rPr lang="en-US" sz="2200" dirty="0">
                <a:solidFill>
                  <a:schemeClr val="tx1"/>
                </a:solidFill>
                <a:latin typeface="Calibri" panose="020F0502020204030204" pitchFamily="34" charset="0"/>
              </a:rPr>
              <a:t>Intended Use</a:t>
            </a:r>
          </a:p>
          <a:p>
            <a:pPr marL="801688" lvl="1" indent="-344488">
              <a:buFont typeface="Wingdings" panose="05000000000000000000" pitchFamily="2" charset="2"/>
              <a:buChar char="v"/>
            </a:pPr>
            <a:r>
              <a:rPr lang="en-US" sz="2200" dirty="0">
                <a:solidFill>
                  <a:schemeClr val="tx1"/>
                </a:solidFill>
                <a:latin typeface="Calibri" panose="020F0502020204030204" pitchFamily="34" charset="0"/>
              </a:rPr>
              <a:t>Guiding Principles of Integration Efforts</a:t>
            </a:r>
          </a:p>
          <a:p>
            <a:pPr marL="801688" lvl="1" indent="-344488">
              <a:buFont typeface="Wingdings" panose="05000000000000000000" pitchFamily="2" charset="2"/>
              <a:buChar char="v"/>
            </a:pPr>
            <a:r>
              <a:rPr lang="en-US" sz="2200" dirty="0">
                <a:solidFill>
                  <a:schemeClr val="tx1"/>
                </a:solidFill>
                <a:latin typeface="Calibri" panose="020F0502020204030204" pitchFamily="34" charset="0"/>
              </a:rPr>
              <a:t>System of Care Core Values</a:t>
            </a:r>
          </a:p>
          <a:p>
            <a:pPr marL="274320" lvl="1" indent="0">
              <a:buNone/>
            </a:pPr>
            <a:endParaRPr lang="en-US" sz="2200" dirty="0">
              <a:solidFill>
                <a:schemeClr val="tx1"/>
              </a:solidFill>
              <a:latin typeface="Calibri" panose="020F0502020204030204" pitchFamily="34" charset="0"/>
            </a:endParaRPr>
          </a:p>
          <a:p>
            <a:pPr marL="0" lvl="1" indent="0">
              <a:buNone/>
            </a:pPr>
            <a:r>
              <a:rPr lang="en-US" sz="2200" b="1" dirty="0">
                <a:solidFill>
                  <a:schemeClr val="tx1"/>
                </a:solidFill>
                <a:latin typeface="Calibri" panose="020F0502020204030204" pitchFamily="34" charset="0"/>
              </a:rPr>
              <a:t>Collaborative Leadership and Decision-Making in the IFS Context </a:t>
            </a:r>
            <a:endParaRPr lang="en-US" sz="2200" dirty="0">
              <a:solidFill>
                <a:schemeClr val="tx1"/>
              </a:solidFill>
              <a:latin typeface="Calibri" panose="020F0502020204030204" pitchFamily="34" charset="0"/>
            </a:endParaRPr>
          </a:p>
          <a:p>
            <a:pPr marL="801688" lvl="1" indent="-344488">
              <a:buFont typeface="Wingdings" panose="05000000000000000000" pitchFamily="2" charset="2"/>
              <a:buChar char="v"/>
            </a:pPr>
            <a:r>
              <a:rPr lang="en-US" sz="2200" dirty="0">
                <a:solidFill>
                  <a:schemeClr val="tx1"/>
                </a:solidFill>
                <a:latin typeface="Calibri" panose="020F0502020204030204" pitchFamily="34" charset="0"/>
              </a:rPr>
              <a:t>Collaboration </a:t>
            </a:r>
            <a:r>
              <a:rPr lang="en-US" sz="2200" dirty="0">
                <a:latin typeface="Calibri" panose="020F0502020204030204" pitchFamily="34" charset="0"/>
              </a:rPr>
              <a:t>and </a:t>
            </a:r>
            <a:r>
              <a:rPr lang="en-US" sz="2200" dirty="0">
                <a:solidFill>
                  <a:schemeClr val="tx1"/>
                </a:solidFill>
                <a:latin typeface="Calibri" panose="020F0502020204030204" pitchFamily="34" charset="0"/>
              </a:rPr>
              <a:t>Service Delivery</a:t>
            </a:r>
          </a:p>
          <a:p>
            <a:pPr marL="801688" lvl="1" indent="-344488">
              <a:buFont typeface="Wingdings" panose="05000000000000000000" pitchFamily="2" charset="2"/>
              <a:buChar char="v"/>
            </a:pPr>
            <a:r>
              <a:rPr lang="en-US" sz="2200" dirty="0">
                <a:latin typeface="Calibri" panose="020F0502020204030204" pitchFamily="34" charset="0"/>
              </a:rPr>
              <a:t>Collaboration Continuum</a:t>
            </a:r>
            <a:endParaRPr lang="en-US" sz="2200" dirty="0">
              <a:solidFill>
                <a:schemeClr val="tx1"/>
              </a:solidFill>
              <a:latin typeface="Calibri" panose="020F0502020204030204" pitchFamily="34" charset="0"/>
            </a:endParaRPr>
          </a:p>
          <a:p>
            <a:pPr marL="801688" lvl="1" indent="-344488">
              <a:buFont typeface="Wingdings" panose="05000000000000000000" pitchFamily="2" charset="2"/>
              <a:buChar char="v"/>
            </a:pPr>
            <a:r>
              <a:rPr lang="en-US" sz="2200" dirty="0">
                <a:solidFill>
                  <a:schemeClr val="tx1"/>
                </a:solidFill>
                <a:latin typeface="Calibri" panose="020F0502020204030204" pitchFamily="34" charset="0"/>
              </a:rPr>
              <a:t>Defining Collaborative Leadership</a:t>
            </a:r>
          </a:p>
          <a:p>
            <a:pPr marL="801688" lvl="1" indent="-344488">
              <a:buFont typeface="Wingdings" panose="05000000000000000000" pitchFamily="2" charset="2"/>
              <a:buChar char="v"/>
            </a:pPr>
            <a:r>
              <a:rPr lang="en-US" sz="2200" dirty="0">
                <a:solidFill>
                  <a:schemeClr val="tx1"/>
                </a:solidFill>
                <a:latin typeface="Calibri" panose="020F0502020204030204" pitchFamily="34" charset="0"/>
              </a:rPr>
              <a:t>Decision-Making</a:t>
            </a:r>
          </a:p>
          <a:p>
            <a:pPr marL="801688" lvl="1" indent="-344488">
              <a:buFont typeface="Wingdings" panose="05000000000000000000" pitchFamily="2" charset="2"/>
              <a:buChar char="v"/>
            </a:pPr>
            <a:r>
              <a:rPr lang="en-US" sz="2200" dirty="0">
                <a:solidFill>
                  <a:schemeClr val="tx1"/>
                </a:solidFill>
                <a:latin typeface="Calibri" panose="020F0502020204030204" pitchFamily="34" charset="0"/>
              </a:rPr>
              <a:t>Partners</a:t>
            </a:r>
          </a:p>
          <a:p>
            <a:pPr marL="801688" lvl="1" indent="-344488">
              <a:buFont typeface="Wingdings" panose="05000000000000000000" pitchFamily="2" charset="2"/>
              <a:buChar char="v"/>
            </a:pPr>
            <a:r>
              <a:rPr lang="en-US" sz="2200" dirty="0">
                <a:solidFill>
                  <a:schemeClr val="tx1"/>
                </a:solidFill>
                <a:latin typeface="Calibri" panose="020F0502020204030204" pitchFamily="34" charset="0"/>
              </a:rPr>
              <a:t>Overview of Decision-Making Authority</a:t>
            </a:r>
          </a:p>
          <a:p>
            <a:pPr lvl="1">
              <a:buFont typeface="Wingdings" panose="05000000000000000000" pitchFamily="2" charset="2"/>
              <a:buChar char="v"/>
            </a:pPr>
            <a:endParaRPr lang="en-US" dirty="0">
              <a:solidFill>
                <a:schemeClr val="tx1"/>
              </a:solidFill>
              <a:latin typeface="Calibri" panose="020F0502020204030204" pitchFamily="34" charset="0"/>
            </a:endParaRPr>
          </a:p>
          <a:p>
            <a:endParaRPr lang="en-US" dirty="0"/>
          </a:p>
        </p:txBody>
      </p:sp>
      <p:sp>
        <p:nvSpPr>
          <p:cNvPr id="7" name="Content Placeholder 6"/>
          <p:cNvSpPr>
            <a:spLocks noGrp="1"/>
          </p:cNvSpPr>
          <p:nvPr>
            <p:ph sz="half" idx="2"/>
          </p:nvPr>
        </p:nvSpPr>
        <p:spPr>
          <a:xfrm>
            <a:off x="6040072" y="1569802"/>
            <a:ext cx="4924101" cy="5095477"/>
          </a:xfrm>
        </p:spPr>
        <p:txBody>
          <a:bodyPr>
            <a:normAutofit/>
          </a:bodyPr>
          <a:lstStyle/>
          <a:p>
            <a:pPr marL="0" lvl="1" indent="0">
              <a:buNone/>
            </a:pPr>
            <a:r>
              <a:rPr lang="en-US" sz="2200" b="1" dirty="0">
                <a:solidFill>
                  <a:schemeClr val="tx1"/>
                </a:solidFill>
                <a:latin typeface="Calibri" panose="020F0502020204030204" pitchFamily="34" charset="0"/>
              </a:rPr>
              <a:t>Partners’ Key Roles and Responsibilities</a:t>
            </a:r>
          </a:p>
          <a:p>
            <a:pPr marL="742950" lvl="2" indent="-342900">
              <a:buFont typeface="Wingdings" panose="05000000000000000000" pitchFamily="2" charset="2"/>
              <a:buChar char="v"/>
            </a:pPr>
            <a:r>
              <a:rPr lang="en-US" sz="2200" dirty="0">
                <a:latin typeface="Calibri" panose="020F0502020204030204" pitchFamily="34" charset="0"/>
              </a:rPr>
              <a:t>Key Roles and Responsibilities Shared by all Partners </a:t>
            </a:r>
          </a:p>
          <a:p>
            <a:pPr marL="742950" lvl="2" indent="-342900">
              <a:buFont typeface="Wingdings" panose="05000000000000000000" pitchFamily="2" charset="2"/>
              <a:buChar char="v"/>
            </a:pPr>
            <a:r>
              <a:rPr lang="en-US" sz="2200" dirty="0">
                <a:solidFill>
                  <a:schemeClr val="tx1"/>
                </a:solidFill>
                <a:latin typeface="Calibri" panose="020F0502020204030204" pitchFamily="34" charset="0"/>
              </a:rPr>
              <a:t>Key Roles and Responsibilities of Each  Partner</a:t>
            </a:r>
          </a:p>
          <a:p>
            <a:pPr marL="742950" lvl="2" indent="-342900">
              <a:buFont typeface="Wingdings" panose="05000000000000000000" pitchFamily="2" charset="2"/>
              <a:buChar char="v"/>
            </a:pPr>
            <a:r>
              <a:rPr lang="en-US" sz="2200" dirty="0">
                <a:solidFill>
                  <a:schemeClr val="tx1"/>
                </a:solidFill>
                <a:latin typeface="Calibri" panose="020F0502020204030204" pitchFamily="34" charset="0"/>
              </a:rPr>
              <a:t>Vermont Agency of Human Services</a:t>
            </a:r>
          </a:p>
          <a:p>
            <a:pPr marL="742950" lvl="2" indent="-342900">
              <a:buFont typeface="Wingdings" panose="05000000000000000000" pitchFamily="2" charset="2"/>
              <a:buChar char="v"/>
            </a:pPr>
            <a:r>
              <a:rPr lang="en-US" sz="2200" dirty="0">
                <a:solidFill>
                  <a:schemeClr val="tx1"/>
                </a:solidFill>
                <a:latin typeface="Calibri" panose="020F0502020204030204" pitchFamily="34" charset="0"/>
              </a:rPr>
              <a:t>Grantees</a:t>
            </a:r>
          </a:p>
          <a:p>
            <a:pPr marL="742950" lvl="2" indent="-342900">
              <a:buFont typeface="Wingdings" panose="05000000000000000000" pitchFamily="2" charset="2"/>
              <a:buChar char="v"/>
            </a:pPr>
            <a:r>
              <a:rPr lang="en-US" sz="2200" dirty="0">
                <a:solidFill>
                  <a:schemeClr val="tx1"/>
                </a:solidFill>
                <a:latin typeface="Calibri" panose="020F0502020204030204" pitchFamily="34" charset="0"/>
              </a:rPr>
              <a:t>Regional Leadership Teams</a:t>
            </a:r>
          </a:p>
          <a:p>
            <a:pPr marL="742950" lvl="2" indent="-342900">
              <a:buFont typeface="Wingdings" panose="05000000000000000000" pitchFamily="2" charset="2"/>
              <a:buChar char="v"/>
            </a:pPr>
            <a:r>
              <a:rPr lang="en-US" sz="2200" dirty="0">
                <a:solidFill>
                  <a:schemeClr val="tx1"/>
                </a:solidFill>
                <a:latin typeface="Calibri" panose="020F0502020204030204" pitchFamily="34" charset="0"/>
              </a:rPr>
              <a:t>Regional Advisory Councils</a:t>
            </a:r>
          </a:p>
          <a:p>
            <a:pPr marL="0" indent="0">
              <a:buNone/>
            </a:pPr>
            <a:r>
              <a:rPr lang="en-US" sz="2200" b="1" dirty="0">
                <a:solidFill>
                  <a:schemeClr val="tx1"/>
                </a:solidFill>
                <a:latin typeface="Calibri" panose="020F0502020204030204" pitchFamily="34" charset="0"/>
              </a:rPr>
              <a:t>Guidance Regarding Operating Agreements</a:t>
            </a:r>
          </a:p>
          <a:p>
            <a:pPr marL="548640" lvl="2" indent="0">
              <a:buNone/>
            </a:pPr>
            <a:endParaRPr lang="en-US" sz="1700" dirty="0">
              <a:latin typeface="Calibri" panose="020F0502020204030204" pitchFamily="34" charset="0"/>
            </a:endParaRPr>
          </a:p>
          <a:p>
            <a:pPr lvl="1">
              <a:buFont typeface="Wingdings" panose="05000000000000000000" pitchFamily="2" charset="2"/>
              <a:buChar char="v"/>
            </a:pPr>
            <a:endParaRPr lang="en-US" dirty="0">
              <a:solidFill>
                <a:schemeClr val="tx1"/>
              </a:solidFill>
              <a:latin typeface="Calibri" panose="020F0502020204030204" pitchFamily="34" charset="0"/>
            </a:endParaRPr>
          </a:p>
          <a:p>
            <a:endParaRPr lang="en-US" dirty="0"/>
          </a:p>
        </p:txBody>
      </p:sp>
      <p:sp>
        <p:nvSpPr>
          <p:cNvPr id="8" name="Slide Number Placeholder 4"/>
          <p:cNvSpPr>
            <a:spLocks noGrp="1"/>
          </p:cNvSpPr>
          <p:nvPr>
            <p:ph type="sldNum" sz="quarter" idx="12"/>
          </p:nvPr>
        </p:nvSpPr>
        <p:spPr>
          <a:xfrm>
            <a:off x="11293233" y="6300154"/>
            <a:ext cx="683339" cy="365125"/>
          </a:xfrm>
        </p:spPr>
        <p:txBody>
          <a:bodyPr/>
          <a:lstStyle/>
          <a:p>
            <a:fld id="{26AE41DE-D56F-48C3-B7A4-31B5CFB32DCE}" type="slidenum">
              <a:rPr lang="en-US" sz="1400" dirty="0">
                <a:solidFill>
                  <a:schemeClr val="tx1"/>
                </a:solidFill>
              </a:rPr>
              <a:t>2</a:t>
            </a:fld>
            <a:endParaRPr lang="en-US" sz="1400" dirty="0">
              <a:solidFill>
                <a:schemeClr val="tx1"/>
              </a:solidFill>
            </a:endParaRPr>
          </a:p>
        </p:txBody>
      </p:sp>
    </p:spTree>
    <p:extLst>
      <p:ext uri="{BB962C8B-B14F-4D97-AF65-F5344CB8AC3E}">
        <p14:creationId xmlns:p14="http://schemas.microsoft.com/office/powerpoint/2010/main" val="2854691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 superhero, too. Ella was so excited that her friend would be there"/>
          <p:cNvPicPr>
            <a:picLocks noChangeAspect="1"/>
          </p:cNvPicPr>
          <p:nvPr/>
        </p:nvPicPr>
        <p:blipFill rotWithShape="1">
          <a:blip r:embed="rId4"/>
          <a:srcRect l="26993" r="27779" b="-1"/>
          <a:stretch/>
        </p:blipFill>
        <p:spPr>
          <a:xfrm>
            <a:off x="7545274" y="10"/>
            <a:ext cx="4646726" cy="6857990"/>
          </a:xfrm>
          <a:prstGeom prst="rect">
            <a:avLst/>
          </a:prstGeom>
        </p:spPr>
      </p:pic>
      <p:grpSp>
        <p:nvGrpSpPr>
          <p:cNvPr id="9" name="Group 8"/>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 name="Oval 9"/>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2">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Content Placeholder 4"/>
          <p:cNvSpPr txBox="1">
            <a:spLocks noGrp="1"/>
          </p:cNvSpPr>
          <p:nvPr>
            <p:ph idx="1"/>
          </p:nvPr>
        </p:nvSpPr>
        <p:spPr>
          <a:xfrm>
            <a:off x="282462" y="1951779"/>
            <a:ext cx="6980350" cy="4440528"/>
          </a:xfrm>
          <a:prstGeom prst="rect">
            <a:avLst/>
          </a:prstGeom>
        </p:spPr>
        <p:txBody>
          <a:bodyPr rtlCol="0">
            <a:normAutofit fontScale="92500" lnSpcReduction="10000"/>
          </a:bodyPr>
          <a:lstStyle/>
          <a:p>
            <a:pPr marL="468630" indent="-285750">
              <a:buFont typeface="Arial" panose="020B0604020202020204" pitchFamily="34" charset="0"/>
              <a:buChar char="•"/>
            </a:pPr>
            <a:r>
              <a:rPr lang="en-US" dirty="0">
                <a:latin typeface="Calibri" panose="020F0502020204030204" pitchFamily="34" charset="0"/>
              </a:rPr>
              <a:t>Participate in state-level strategic planning and professional development opportunities.</a:t>
            </a:r>
          </a:p>
          <a:p>
            <a:pPr marL="468630" indent="-285750">
              <a:buFont typeface="Arial" panose="020B0604020202020204" pitchFamily="34" charset="0"/>
              <a:buChar char="•"/>
            </a:pPr>
            <a:r>
              <a:rPr lang="en-US" dirty="0">
                <a:latin typeface="Calibri" panose="020F0502020204030204" pitchFamily="34" charset="0"/>
              </a:rPr>
              <a:t>Bring performance-related data to the Regional Leadership Team for input and feedback, including but not limited to prioritization of resources. This will be done at least annually by grantees and state partners. </a:t>
            </a:r>
          </a:p>
          <a:p>
            <a:pPr marL="468630" indent="-285750">
              <a:buFont typeface="Arial" panose="020B0604020202020204" pitchFamily="34" charset="0"/>
              <a:buChar char="•"/>
            </a:pPr>
            <a:r>
              <a:rPr lang="en-US" dirty="0">
                <a:latin typeface="Calibri" panose="020F0502020204030204" pitchFamily="34" charset="0"/>
              </a:rPr>
              <a:t>Work with AHS to ensure the robust functioning of the Regional Leadership Team and Regional Advisory Council, including but not limited to active participation of local AHS staff, effective channels of communication, a clear process for resolving conflict, and clear decision-making protocols.</a:t>
            </a:r>
          </a:p>
          <a:p>
            <a:pPr marL="468630" indent="-285750">
              <a:buFont typeface="Arial" panose="020B0604020202020204" pitchFamily="34" charset="0"/>
              <a:buChar char="•"/>
            </a:pPr>
            <a:r>
              <a:rPr lang="en-US" dirty="0">
                <a:latin typeface="Calibri" panose="020F0502020204030204" pitchFamily="34" charset="0"/>
              </a:rPr>
              <a:t>Ensure the Regional Advisory Council identifies strategic priorities based on data, and the Regional Leadership Team develops an accompanying strategic/work plan (must link to AHS strategic priorities and include population-level indicators).</a:t>
            </a:r>
          </a:p>
          <a:p>
            <a:pPr marL="742950" lvl="1" indent="-285750">
              <a:buFont typeface="Arial" panose="020B0604020202020204" pitchFamily="34" charset="0"/>
              <a:buChar char="•"/>
            </a:pPr>
            <a:endParaRPr lang="en-US" sz="1600" dirty="0">
              <a:latin typeface="Calibri" panose="020F0502020204030204" pitchFamily="34" charset="0"/>
            </a:endParaRPr>
          </a:p>
        </p:txBody>
      </p:sp>
      <p:sp>
        <p:nvSpPr>
          <p:cNvPr id="12" name="Slide Number Placeholder 4"/>
          <p:cNvSpPr>
            <a:spLocks noGrp="1"/>
          </p:cNvSpPr>
          <p:nvPr>
            <p:ph type="sldNum" sz="quarter" idx="12"/>
          </p:nvPr>
        </p:nvSpPr>
        <p:spPr>
          <a:xfrm>
            <a:off x="11293233" y="6300154"/>
            <a:ext cx="683339" cy="365125"/>
          </a:xfrm>
        </p:spPr>
        <p:txBody>
          <a:bodyPr/>
          <a:lstStyle/>
          <a:p>
            <a:fld id="{26AE41DE-D56F-48C3-B7A4-31B5CFB32DCE}" type="slidenum">
              <a:rPr lang="en-US" sz="1400" smtClean="0">
                <a:solidFill>
                  <a:schemeClr val="tx1"/>
                </a:solidFill>
              </a:rPr>
              <a:t>20</a:t>
            </a:fld>
            <a:endParaRPr lang="en-US" sz="1400" dirty="0">
              <a:solidFill>
                <a:schemeClr val="tx1"/>
              </a:solidFill>
            </a:endParaRPr>
          </a:p>
        </p:txBody>
      </p:sp>
      <p:sp>
        <p:nvSpPr>
          <p:cNvPr id="3" name="TextBox 2"/>
          <p:cNvSpPr txBox="1"/>
          <p:nvPr/>
        </p:nvSpPr>
        <p:spPr>
          <a:xfrm>
            <a:off x="164062" y="129509"/>
            <a:ext cx="7818649" cy="1692771"/>
          </a:xfrm>
          <a:prstGeom prst="rect">
            <a:avLst/>
          </a:prstGeom>
          <a:noFill/>
        </p:spPr>
        <p:txBody>
          <a:bodyPr wrap="square" rtlCol="0">
            <a:spAutoFit/>
          </a:bodyPr>
          <a:lstStyle/>
          <a:p>
            <a:r>
              <a:rPr lang="en-US" sz="4400" b="1" dirty="0">
                <a:solidFill>
                  <a:schemeClr val="accent4">
                    <a:lumMod val="75000"/>
                  </a:schemeClr>
                </a:solidFill>
                <a:latin typeface="+mj-lt"/>
              </a:rPr>
              <a:t>GRANTEE OBLIGATIONS</a:t>
            </a:r>
          </a:p>
          <a:p>
            <a:endParaRPr lang="en-US" sz="2400" b="1" dirty="0">
              <a:solidFill>
                <a:schemeClr val="accent4">
                  <a:lumMod val="75000"/>
                </a:schemeClr>
              </a:solidFill>
              <a:latin typeface="+mj-lt"/>
            </a:endParaRPr>
          </a:p>
          <a:p>
            <a:r>
              <a:rPr lang="en-US" sz="3600" b="1" dirty="0">
                <a:solidFill>
                  <a:schemeClr val="accent4">
                    <a:lumMod val="75000"/>
                  </a:schemeClr>
                </a:solidFill>
                <a:latin typeface="+mj-lt"/>
              </a:rPr>
              <a:t>Leadership</a:t>
            </a:r>
          </a:p>
        </p:txBody>
      </p:sp>
    </p:spTree>
    <p:extLst>
      <p:ext uri="{BB962C8B-B14F-4D97-AF65-F5344CB8AC3E}">
        <p14:creationId xmlns:p14="http://schemas.microsoft.com/office/powerpoint/2010/main" val="1328594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615" y="2127018"/>
            <a:ext cx="11769754" cy="4135760"/>
          </a:xfrm>
        </p:spPr>
        <p:txBody>
          <a:bodyPr>
            <a:noAutofit/>
          </a:bodyPr>
          <a:lstStyle/>
          <a:p>
            <a:pPr lvl="1"/>
            <a:r>
              <a:rPr lang="en-US" sz="2000" dirty="0">
                <a:latin typeface="Calibri" panose="020F0502020204030204" pitchFamily="34" charset="0"/>
              </a:rPr>
              <a:t>Create opportunities for youth and family voice to inform service delivery and policy development.</a:t>
            </a:r>
          </a:p>
          <a:p>
            <a:pPr lvl="1"/>
            <a:r>
              <a:rPr lang="en-US" sz="2000" dirty="0">
                <a:latin typeface="Calibri" panose="020F0502020204030204" pitchFamily="34" charset="0"/>
              </a:rPr>
              <a:t>G</a:t>
            </a:r>
            <a:r>
              <a:rPr lang="en-US" sz="2000" dirty="0">
                <a:solidFill>
                  <a:schemeClr val="tx1"/>
                </a:solidFill>
                <a:latin typeface="Calibri" panose="020F0502020204030204" pitchFamily="34" charset="0"/>
              </a:rPr>
              <a:t>rantees determine how their resources will be used to meet obligations related to the performance measures and other deliverables detailed in their grants. </a:t>
            </a:r>
          </a:p>
          <a:p>
            <a:pPr lvl="1"/>
            <a:r>
              <a:rPr lang="en-US" sz="2000" dirty="0">
                <a:latin typeface="Calibri" panose="020F0502020204030204" pitchFamily="34" charset="0"/>
              </a:rPr>
              <a:t>Meet performance measures and other grant deliverables </a:t>
            </a:r>
          </a:p>
          <a:p>
            <a:pPr lvl="1"/>
            <a:r>
              <a:rPr lang="en-US" sz="2000" dirty="0">
                <a:latin typeface="Calibri" panose="020F0502020204030204" pitchFamily="34" charset="0"/>
              </a:rPr>
              <a:t>Provide required data and submit reports as stipulated in the grant agreement</a:t>
            </a:r>
          </a:p>
          <a:p>
            <a:pPr lvl="1"/>
            <a:r>
              <a:rPr lang="en-US" sz="2000" dirty="0">
                <a:latin typeface="Calibri" panose="020F0502020204030204" pitchFamily="34" charset="0"/>
              </a:rPr>
              <a:t>The Agency of Human Services awards and oversees grants. In this context, the regional grantees is/are responsible for ensuring the grant requirements are met.</a:t>
            </a:r>
          </a:p>
          <a:p>
            <a:pPr lvl="1"/>
            <a:r>
              <a:rPr lang="en-US" sz="2000" dirty="0">
                <a:latin typeface="Calibri" panose="020F0502020204030204" pitchFamily="34" charset="0"/>
              </a:rPr>
              <a:t>Apply research and scientific evidence to design and implement services – promote use of best practices and support innovation informed by evidence</a:t>
            </a:r>
          </a:p>
          <a:p>
            <a:pPr lvl="1"/>
            <a:r>
              <a:rPr lang="en-US" sz="2000" dirty="0">
                <a:latin typeface="Calibri" panose="020F0502020204030204" pitchFamily="34" charset="0"/>
              </a:rPr>
              <a:t>Facilitate communication between AHS and the Regional Leadership Team</a:t>
            </a:r>
          </a:p>
          <a:p>
            <a:pPr lvl="2"/>
            <a:endParaRPr lang="en-US" sz="1800" dirty="0">
              <a:solidFill>
                <a:schemeClr val="tx1"/>
              </a:solidFill>
              <a:latin typeface="Calibri" panose="020F0502020204030204" pitchFamily="34" charset="0"/>
            </a:endParaRPr>
          </a:p>
        </p:txBody>
      </p:sp>
      <p:sp>
        <p:nvSpPr>
          <p:cNvPr id="7" name="Slide Number Placeholder 3"/>
          <p:cNvSpPr txBox="1">
            <a:spLocks/>
          </p:cNvSpPr>
          <p:nvPr/>
        </p:nvSpPr>
        <p:spPr>
          <a:xfrm>
            <a:off x="11260926" y="6345756"/>
            <a:ext cx="560013" cy="306836"/>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400" b="1" smtClean="0">
                <a:solidFill>
                  <a:schemeClr val="tx1"/>
                </a:solidFill>
                <a:latin typeface="+mj-lt"/>
              </a:rPr>
              <a:pPr/>
              <a:t>21</a:t>
            </a:fld>
            <a:endParaRPr lang="en-US" sz="1400" b="1" dirty="0">
              <a:solidFill>
                <a:schemeClr val="tx1"/>
              </a:solidFill>
              <a:latin typeface="+mj-lt"/>
            </a:endParaRPr>
          </a:p>
        </p:txBody>
      </p:sp>
      <p:pic>
        <p:nvPicPr>
          <p:cNvPr id="8" name="Picture 7"/>
          <p:cNvPicPr>
            <a:picLocks noChangeAspect="1"/>
          </p:cNvPicPr>
          <p:nvPr/>
        </p:nvPicPr>
        <p:blipFill>
          <a:blip r:embed="rId2"/>
          <a:stretch>
            <a:fillRect/>
          </a:stretch>
        </p:blipFill>
        <p:spPr>
          <a:xfrm>
            <a:off x="9437615" y="1"/>
            <a:ext cx="2754385" cy="2028994"/>
          </a:xfrm>
          <a:prstGeom prst="rect">
            <a:avLst/>
          </a:prstGeom>
          <a:ln>
            <a:noFill/>
          </a:ln>
          <a:effectLst>
            <a:softEdge rad="112500"/>
          </a:effectLst>
        </p:spPr>
      </p:pic>
      <p:sp>
        <p:nvSpPr>
          <p:cNvPr id="6" name="TextBox 5"/>
          <p:cNvSpPr txBox="1"/>
          <p:nvPr/>
        </p:nvSpPr>
        <p:spPr>
          <a:xfrm>
            <a:off x="384560" y="367469"/>
            <a:ext cx="8585703" cy="1323439"/>
          </a:xfrm>
          <a:prstGeom prst="rect">
            <a:avLst/>
          </a:prstGeom>
          <a:noFill/>
        </p:spPr>
        <p:txBody>
          <a:bodyPr wrap="square" rtlCol="0">
            <a:spAutoFit/>
          </a:bodyPr>
          <a:lstStyle/>
          <a:p>
            <a:r>
              <a:rPr lang="en-US" sz="4400" b="1" dirty="0">
                <a:solidFill>
                  <a:schemeClr val="accent4">
                    <a:lumMod val="75000"/>
                  </a:schemeClr>
                </a:solidFill>
                <a:latin typeface="+mj-lt"/>
              </a:rPr>
              <a:t>GRANTEE OBLIGATIONS</a:t>
            </a:r>
          </a:p>
          <a:p>
            <a:r>
              <a:rPr lang="en-US" sz="3600" b="1" dirty="0">
                <a:solidFill>
                  <a:schemeClr val="accent4">
                    <a:lumMod val="75000"/>
                  </a:schemeClr>
                </a:solidFill>
                <a:latin typeface="+mj-lt"/>
              </a:rPr>
              <a:t>Decision-Making</a:t>
            </a:r>
          </a:p>
        </p:txBody>
      </p:sp>
    </p:spTree>
    <p:extLst>
      <p:ext uri="{BB962C8B-B14F-4D97-AF65-F5344CB8AC3E}">
        <p14:creationId xmlns:p14="http://schemas.microsoft.com/office/powerpoint/2010/main" val="2112943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8012" y="278269"/>
            <a:ext cx="10443177" cy="13208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chemeClr val="accent4">
                    <a:lumMod val="75000"/>
                  </a:schemeClr>
                </a:solidFill>
              </a:rPr>
              <a:t>REGIONAL LEADERSHIP TEAM</a:t>
            </a:r>
            <a:endParaRPr lang="en-US" sz="4400" dirty="0">
              <a:solidFill>
                <a:schemeClr val="accent4">
                  <a:lumMod val="75000"/>
                </a:schemeClr>
              </a:solidFill>
            </a:endParaRPr>
          </a:p>
        </p:txBody>
      </p:sp>
      <p:sp>
        <p:nvSpPr>
          <p:cNvPr id="10" name="Curved Left Arrow 9"/>
          <p:cNvSpPr/>
          <p:nvPr/>
        </p:nvSpPr>
        <p:spPr>
          <a:xfrm>
            <a:off x="3897640" y="1656045"/>
            <a:ext cx="7621057" cy="4694307"/>
          </a:xfrm>
          <a:prstGeom prst="curvedLeftArrow">
            <a:avLst/>
          </a:prstGeom>
          <a:solidFill>
            <a:srgbClr val="60F4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8" name="Diagram 7"/>
          <p:cNvGraphicFramePr/>
          <p:nvPr>
            <p:extLst/>
          </p:nvPr>
        </p:nvGraphicFramePr>
        <p:xfrm>
          <a:off x="3838200" y="2254507"/>
          <a:ext cx="6556630" cy="3191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3201688587"/>
              </p:ext>
            </p:extLst>
          </p:nvPr>
        </p:nvGraphicFramePr>
        <p:xfrm>
          <a:off x="5229044" y="1756396"/>
          <a:ext cx="5165786" cy="36898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499164" y="2110372"/>
            <a:ext cx="3309316" cy="3785652"/>
          </a:xfrm>
          <a:prstGeom prst="rect">
            <a:avLst/>
          </a:prstGeom>
          <a:noFill/>
        </p:spPr>
        <p:txBody>
          <a:bodyPr wrap="square" rtlCol="0">
            <a:spAutoFit/>
          </a:bodyPr>
          <a:lstStyle/>
          <a:p>
            <a:r>
              <a:rPr lang="en-US" sz="2400" b="1" dirty="0">
                <a:latin typeface="Calibri" panose="020F0502020204030204" pitchFamily="34" charset="0"/>
              </a:rPr>
              <a:t>FOCUS: </a:t>
            </a:r>
            <a:r>
              <a:rPr lang="en-US" sz="2400" dirty="0">
                <a:latin typeface="Calibri" panose="020F0502020204030204" pitchFamily="34" charset="0"/>
              </a:rPr>
              <a:t>Create a community environment that fosters collaboration and service integration with an eye on population level outcomes and indicators.</a:t>
            </a:r>
          </a:p>
          <a:p>
            <a:endParaRPr lang="en-US" sz="2400" dirty="0">
              <a:latin typeface="Calibri" panose="020F0502020204030204" pitchFamily="34" charset="0"/>
            </a:endParaRPr>
          </a:p>
          <a:p>
            <a:endParaRPr lang="en-US" sz="2400" dirty="0">
              <a:latin typeface="Calibri" panose="020F0502020204030204" pitchFamily="34" charset="0"/>
            </a:endParaRPr>
          </a:p>
          <a:p>
            <a:endParaRPr lang="en-US" sz="2400" dirty="0">
              <a:latin typeface="Calibri" panose="020F0502020204030204" pitchFamily="34" charset="0"/>
            </a:endParaRPr>
          </a:p>
        </p:txBody>
      </p:sp>
      <p:sp>
        <p:nvSpPr>
          <p:cNvPr id="9" name="Slide Number Placeholder 4"/>
          <p:cNvSpPr>
            <a:spLocks noGrp="1"/>
          </p:cNvSpPr>
          <p:nvPr>
            <p:ph type="sldNum" sz="quarter" idx="12"/>
          </p:nvPr>
        </p:nvSpPr>
        <p:spPr>
          <a:xfrm>
            <a:off x="11293233" y="6300154"/>
            <a:ext cx="683339" cy="365125"/>
          </a:xfrm>
        </p:spPr>
        <p:txBody>
          <a:bodyPr/>
          <a:lstStyle/>
          <a:p>
            <a:fld id="{26AE41DE-D56F-48C3-B7A4-31B5CFB32DCE}" type="slidenum">
              <a:rPr lang="en-US" sz="1400" dirty="0">
                <a:solidFill>
                  <a:schemeClr val="tx1"/>
                </a:solidFill>
              </a:rPr>
              <a:t>22</a:t>
            </a:fld>
            <a:endParaRPr lang="en-US" sz="1400" dirty="0">
              <a:solidFill>
                <a:schemeClr val="tx1"/>
              </a:solidFill>
            </a:endParaRPr>
          </a:p>
        </p:txBody>
      </p:sp>
    </p:spTree>
    <p:extLst>
      <p:ext uri="{BB962C8B-B14F-4D97-AF65-F5344CB8AC3E}">
        <p14:creationId xmlns:p14="http://schemas.microsoft.com/office/powerpoint/2010/main" val="3735830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66864"/>
            <a:ext cx="11085680" cy="729006"/>
          </a:xfrm>
        </p:spPr>
        <p:txBody>
          <a:bodyPr>
            <a:noAutofit/>
          </a:bodyPr>
          <a:lstStyle/>
          <a:p>
            <a:r>
              <a:rPr lang="en-US" sz="4000" b="1" dirty="0">
                <a:solidFill>
                  <a:schemeClr val="accent4">
                    <a:lumMod val="75000"/>
                  </a:schemeClr>
                </a:solidFill>
              </a:rPr>
              <a:t>REGIONAL </a:t>
            </a:r>
            <a:r>
              <a:rPr lang="en-US" sz="4000" dirty="0">
                <a:solidFill>
                  <a:schemeClr val="accent4">
                    <a:lumMod val="75000"/>
                  </a:schemeClr>
                </a:solidFill>
              </a:rPr>
              <a:t>LEADERSHIP</a:t>
            </a:r>
            <a:r>
              <a:rPr lang="en-US" sz="4000" b="1" dirty="0">
                <a:solidFill>
                  <a:schemeClr val="accent4">
                    <a:lumMod val="75000"/>
                  </a:schemeClr>
                </a:solidFill>
              </a:rPr>
              <a:t> TEAM MEMBERSHIP*</a:t>
            </a:r>
          </a:p>
        </p:txBody>
      </p:sp>
      <p:sp>
        <p:nvSpPr>
          <p:cNvPr id="4" name="Text Placeholder 3"/>
          <p:cNvSpPr>
            <a:spLocks noGrp="1"/>
          </p:cNvSpPr>
          <p:nvPr>
            <p:ph type="body" idx="1"/>
          </p:nvPr>
        </p:nvSpPr>
        <p:spPr>
          <a:xfrm>
            <a:off x="285227" y="1499985"/>
            <a:ext cx="4576144" cy="576262"/>
          </a:xfrm>
          <a:solidFill>
            <a:schemeClr val="accent1"/>
          </a:solidFill>
        </p:spPr>
        <p:txBody>
          <a:bodyPr/>
          <a:lstStyle/>
          <a:p>
            <a:pPr algn="ctr"/>
            <a:r>
              <a:rPr lang="en-US">
                <a:solidFill>
                  <a:schemeClr val="bg1"/>
                </a:solidFill>
                <a:latin typeface="Calibri" panose="020F0502020204030204" pitchFamily="34" charset="0"/>
              </a:rPr>
              <a:t>Essential Membership</a:t>
            </a:r>
            <a:endParaRPr lang="en-US" dirty="0">
              <a:solidFill>
                <a:schemeClr val="bg1"/>
              </a:solidFill>
              <a:latin typeface="Calibri" panose="020F0502020204030204" pitchFamily="34" charset="0"/>
            </a:endParaRPr>
          </a:p>
        </p:txBody>
      </p:sp>
      <p:sp>
        <p:nvSpPr>
          <p:cNvPr id="3" name="Content Placeholder 2"/>
          <p:cNvSpPr>
            <a:spLocks noGrp="1"/>
          </p:cNvSpPr>
          <p:nvPr>
            <p:ph sz="half" idx="2"/>
          </p:nvPr>
        </p:nvSpPr>
        <p:spPr>
          <a:xfrm>
            <a:off x="285226" y="2076248"/>
            <a:ext cx="4576144" cy="3965116"/>
          </a:xfrm>
          <a:ln>
            <a:solidFill>
              <a:schemeClr val="accent2"/>
            </a:solidFill>
          </a:ln>
        </p:spPr>
        <p:txBody>
          <a:bodyPr>
            <a:normAutofit fontScale="92500" lnSpcReduction="10000"/>
          </a:bodyPr>
          <a:lstStyle/>
          <a:p>
            <a:r>
              <a:rPr lang="en-US" sz="1500" dirty="0">
                <a:latin typeface="Calibri" panose="020F0502020204030204" pitchFamily="34" charset="0"/>
              </a:rPr>
              <a:t>Family members and youth</a:t>
            </a:r>
            <a:endParaRPr lang="en-US" sz="1500" dirty="0">
              <a:solidFill>
                <a:schemeClr val="tx1"/>
              </a:solidFill>
              <a:latin typeface="Calibri" panose="020F0502020204030204" pitchFamily="34" charset="0"/>
            </a:endParaRPr>
          </a:p>
          <a:p>
            <a:r>
              <a:rPr lang="en-US" sz="1500" dirty="0">
                <a:solidFill>
                  <a:schemeClr val="tx1"/>
                </a:solidFill>
                <a:latin typeface="Calibri" panose="020F0502020204030204" pitchFamily="34" charset="0"/>
              </a:rPr>
              <a:t>Grantees Executive Director or designee for all children, youth and family core supports and services including, but not limited to: </a:t>
            </a:r>
          </a:p>
          <a:p>
            <a:pPr lvl="1">
              <a:spcBef>
                <a:spcPts val="0"/>
              </a:spcBef>
            </a:pPr>
            <a:r>
              <a:rPr lang="en-US" sz="1500" dirty="0">
                <a:solidFill>
                  <a:schemeClr val="tx1"/>
                </a:solidFill>
                <a:latin typeface="Calibri" panose="020F0502020204030204" pitchFamily="34" charset="0"/>
              </a:rPr>
              <a:t>Depts. for Mental Health and Disabilities, Aging and Independent Living’s Designated Agencies  </a:t>
            </a:r>
          </a:p>
          <a:p>
            <a:pPr lvl="1">
              <a:spcBef>
                <a:spcPts val="0"/>
              </a:spcBef>
            </a:pPr>
            <a:r>
              <a:rPr lang="en-US" sz="1500" dirty="0">
                <a:solidFill>
                  <a:schemeClr val="tx1"/>
                </a:solidFill>
                <a:latin typeface="Calibri" panose="020F0502020204030204" pitchFamily="34" charset="0"/>
              </a:rPr>
              <a:t>Specialized Service Agencies (if they serve children)</a:t>
            </a:r>
          </a:p>
          <a:p>
            <a:pPr lvl="1">
              <a:spcBef>
                <a:spcPts val="0"/>
              </a:spcBef>
            </a:pPr>
            <a:r>
              <a:rPr lang="en-US" sz="1500" dirty="0">
                <a:solidFill>
                  <a:schemeClr val="tx1"/>
                </a:solidFill>
                <a:latin typeface="Calibri" panose="020F0502020204030204" pitchFamily="34" charset="0"/>
              </a:rPr>
              <a:t>Child Development Division’s Children’s Integrated Services fiscal agent Executive </a:t>
            </a:r>
            <a:r>
              <a:rPr lang="en-US" sz="1500" dirty="0">
                <a:latin typeface="Calibri" panose="020F0502020204030204" pitchFamily="34" charset="0"/>
              </a:rPr>
              <a:t>D</a:t>
            </a:r>
            <a:r>
              <a:rPr lang="en-US" sz="1500" dirty="0">
                <a:solidFill>
                  <a:schemeClr val="tx1"/>
                </a:solidFill>
                <a:latin typeface="Calibri" panose="020F0502020204030204" pitchFamily="34" charset="0"/>
              </a:rPr>
              <a:t>irector (or designee) </a:t>
            </a:r>
          </a:p>
          <a:p>
            <a:r>
              <a:rPr lang="en-US" sz="1500" dirty="0">
                <a:solidFill>
                  <a:schemeClr val="tx1"/>
                </a:solidFill>
                <a:latin typeface="Calibri" panose="020F0502020204030204" pitchFamily="34" charset="0"/>
              </a:rPr>
              <a:t>Agency of Human Services</a:t>
            </a:r>
          </a:p>
          <a:p>
            <a:pPr lvl="1"/>
            <a:r>
              <a:rPr lang="en-US" sz="1500" dirty="0">
                <a:solidFill>
                  <a:schemeClr val="tx1"/>
                </a:solidFill>
                <a:latin typeface="Calibri" panose="020F0502020204030204" pitchFamily="34" charset="0"/>
              </a:rPr>
              <a:t>Field Services Director</a:t>
            </a:r>
          </a:p>
          <a:p>
            <a:pPr lvl="1"/>
            <a:r>
              <a:rPr lang="en-US" sz="1500" dirty="0">
                <a:solidFill>
                  <a:schemeClr val="tx1"/>
                </a:solidFill>
                <a:latin typeface="Calibri" panose="020F0502020204030204" pitchFamily="34" charset="0"/>
              </a:rPr>
              <a:t>Department of Health District Director</a:t>
            </a:r>
          </a:p>
          <a:p>
            <a:pPr lvl="1"/>
            <a:r>
              <a:rPr lang="en-US" sz="1500" dirty="0">
                <a:solidFill>
                  <a:schemeClr val="tx1"/>
                </a:solidFill>
                <a:latin typeface="Calibri" panose="020F0502020204030204" pitchFamily="34" charset="0"/>
              </a:rPr>
              <a:t>Department for Children and Families</a:t>
            </a:r>
          </a:p>
          <a:p>
            <a:pPr lvl="2"/>
            <a:r>
              <a:rPr lang="en-US" sz="1500" dirty="0">
                <a:solidFill>
                  <a:schemeClr val="tx1"/>
                </a:solidFill>
                <a:latin typeface="Calibri" panose="020F0502020204030204" pitchFamily="34" charset="0"/>
              </a:rPr>
              <a:t>Family Services Division District Director (or Supervisor)</a:t>
            </a:r>
          </a:p>
          <a:p>
            <a:pPr lvl="2"/>
            <a:r>
              <a:rPr lang="en-US" sz="1500" dirty="0">
                <a:solidFill>
                  <a:schemeClr val="tx1"/>
                </a:solidFill>
                <a:latin typeface="Calibri" panose="020F0502020204030204" pitchFamily="34" charset="0"/>
              </a:rPr>
              <a:t>Economic Services Division District Manager (or Reach Up Team Leader)</a:t>
            </a:r>
            <a:endParaRPr lang="en-US" sz="1500" dirty="0"/>
          </a:p>
          <a:p>
            <a:endParaRPr lang="en-US" dirty="0"/>
          </a:p>
        </p:txBody>
      </p:sp>
      <p:sp>
        <p:nvSpPr>
          <p:cNvPr id="7" name="Text Placeholder 6"/>
          <p:cNvSpPr>
            <a:spLocks noGrp="1"/>
          </p:cNvSpPr>
          <p:nvPr>
            <p:ph type="body" sz="quarter" idx="3"/>
          </p:nvPr>
        </p:nvSpPr>
        <p:spPr>
          <a:xfrm>
            <a:off x="5088386" y="1499985"/>
            <a:ext cx="6189318" cy="576262"/>
          </a:xfrm>
          <a:solidFill>
            <a:schemeClr val="accent1"/>
          </a:solidFill>
        </p:spPr>
        <p:txBody>
          <a:bodyPr/>
          <a:lstStyle/>
          <a:p>
            <a:pPr algn="ctr"/>
            <a:r>
              <a:rPr lang="en-US" dirty="0">
                <a:solidFill>
                  <a:schemeClr val="bg1"/>
                </a:solidFill>
                <a:latin typeface="Calibri" panose="020F0502020204030204" pitchFamily="34" charset="0"/>
              </a:rPr>
              <a:t>Other Partners to Consider </a:t>
            </a:r>
          </a:p>
        </p:txBody>
      </p:sp>
      <p:sp>
        <p:nvSpPr>
          <p:cNvPr id="8" name="Content Placeholder 7"/>
          <p:cNvSpPr>
            <a:spLocks noGrp="1"/>
          </p:cNvSpPr>
          <p:nvPr>
            <p:ph sz="quarter" idx="4"/>
          </p:nvPr>
        </p:nvSpPr>
        <p:spPr>
          <a:xfrm>
            <a:off x="5088386" y="2076247"/>
            <a:ext cx="6189318" cy="3965117"/>
          </a:xfrm>
          <a:ln>
            <a:solidFill>
              <a:schemeClr val="accent2"/>
            </a:solidFill>
          </a:ln>
        </p:spPr>
        <p:txBody>
          <a:bodyPr>
            <a:normAutofit fontScale="77500" lnSpcReduction="20000"/>
          </a:bodyPr>
          <a:lstStyle/>
          <a:p>
            <a:r>
              <a:rPr lang="en-US" sz="2300" dirty="0">
                <a:latin typeface="Calibri" panose="020F0502020204030204" pitchFamily="34" charset="0"/>
              </a:rPr>
              <a:t>Additional</a:t>
            </a:r>
            <a:r>
              <a:rPr lang="en-US" sz="2300" dirty="0">
                <a:solidFill>
                  <a:schemeClr val="tx1"/>
                </a:solidFill>
                <a:latin typeface="Calibri" panose="020F0502020204030204" pitchFamily="34" charset="0"/>
              </a:rPr>
              <a:t> family members and youth</a:t>
            </a:r>
          </a:p>
          <a:p>
            <a:r>
              <a:rPr lang="en-US" sz="2300" dirty="0">
                <a:solidFill>
                  <a:schemeClr val="tx1"/>
                </a:solidFill>
                <a:latin typeface="Calibri" panose="020F0502020204030204" pitchFamily="34" charset="0"/>
              </a:rPr>
              <a:t>Blueprint Coordinator (unless another member of the core team is represented on the local Community Collaborative)</a:t>
            </a:r>
          </a:p>
          <a:p>
            <a:r>
              <a:rPr lang="en-US" sz="2300" dirty="0">
                <a:solidFill>
                  <a:schemeClr val="tx1"/>
                </a:solidFill>
                <a:latin typeface="Calibri" panose="020F0502020204030204" pitchFamily="34" charset="0"/>
              </a:rPr>
              <a:t>Parent Child Center Executive Director or designee (if not the CIS fiscal agent or IFS grantee)</a:t>
            </a:r>
          </a:p>
          <a:p>
            <a:r>
              <a:rPr lang="en-US" sz="2300" dirty="0">
                <a:solidFill>
                  <a:schemeClr val="tx1"/>
                </a:solidFill>
                <a:latin typeface="Calibri" panose="020F0502020204030204" pitchFamily="34" charset="0"/>
              </a:rPr>
              <a:t>Family Supported Housing grantee Executive Director or designee (or other Housing related service provider)</a:t>
            </a:r>
          </a:p>
          <a:p>
            <a:r>
              <a:rPr lang="en-US" sz="2300" dirty="0">
                <a:solidFill>
                  <a:schemeClr val="tx1"/>
                </a:solidFill>
                <a:latin typeface="Calibri" panose="020F0502020204030204" pitchFamily="34" charset="0"/>
              </a:rPr>
              <a:t>Home Health Agency Executive Director </a:t>
            </a:r>
          </a:p>
          <a:p>
            <a:r>
              <a:rPr lang="en-US" sz="2300" dirty="0">
                <a:solidFill>
                  <a:schemeClr val="tx1"/>
                </a:solidFill>
                <a:latin typeface="Calibri" panose="020F0502020204030204" pitchFamily="34" charset="0"/>
              </a:rPr>
              <a:t>Youth Services Agency Executive Director </a:t>
            </a:r>
          </a:p>
          <a:p>
            <a:r>
              <a:rPr lang="en-US" sz="2300" dirty="0">
                <a:solidFill>
                  <a:schemeClr val="tx1"/>
                </a:solidFill>
                <a:latin typeface="Calibri" panose="020F0502020204030204" pitchFamily="34" charset="0"/>
              </a:rPr>
              <a:t>Building Bright Futures Regional Coordinator </a:t>
            </a:r>
          </a:p>
          <a:p>
            <a:r>
              <a:rPr lang="en-US" sz="2300" dirty="0">
                <a:solidFill>
                  <a:schemeClr val="tx1"/>
                </a:solidFill>
                <a:latin typeface="Calibri" panose="020F0502020204030204" pitchFamily="34" charset="0"/>
              </a:rPr>
              <a:t>Supervisory Union or school representative(s)</a:t>
            </a:r>
          </a:p>
          <a:p>
            <a:r>
              <a:rPr lang="en-US" sz="2300" dirty="0">
                <a:solidFill>
                  <a:schemeClr val="tx1"/>
                </a:solidFill>
                <a:latin typeface="Calibri" panose="020F0502020204030204" pitchFamily="34" charset="0"/>
              </a:rPr>
              <a:t>Family advocacy or peer organization representative </a:t>
            </a:r>
          </a:p>
          <a:p>
            <a:r>
              <a:rPr lang="en-US" sz="2300" dirty="0">
                <a:solidFill>
                  <a:schemeClr val="tx1"/>
                </a:solidFill>
                <a:latin typeface="Calibri" panose="020F0502020204030204" pitchFamily="34" charset="0"/>
              </a:rPr>
              <a:t>Anyone else the Regional Leadership Team wants to invite</a:t>
            </a:r>
          </a:p>
          <a:p>
            <a:endParaRPr lang="en-US" dirty="0"/>
          </a:p>
        </p:txBody>
      </p:sp>
      <p:sp>
        <p:nvSpPr>
          <p:cNvPr id="6" name="Slide Number Placeholder 3"/>
          <p:cNvSpPr txBox="1">
            <a:spLocks/>
          </p:cNvSpPr>
          <p:nvPr/>
        </p:nvSpPr>
        <p:spPr>
          <a:xfrm>
            <a:off x="11277704" y="6320589"/>
            <a:ext cx="567551" cy="231213"/>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400" b="1" smtClean="0">
                <a:solidFill>
                  <a:schemeClr val="tx1"/>
                </a:solidFill>
                <a:latin typeface="+mj-lt"/>
              </a:rPr>
              <a:pPr/>
              <a:t>23</a:t>
            </a:fld>
            <a:endParaRPr lang="en-US" sz="1400" b="1" dirty="0">
              <a:solidFill>
                <a:schemeClr val="tx1"/>
              </a:solidFill>
              <a:latin typeface="+mj-lt"/>
            </a:endParaRPr>
          </a:p>
        </p:txBody>
      </p:sp>
      <p:sp>
        <p:nvSpPr>
          <p:cNvPr id="9" name="TextBox 8"/>
          <p:cNvSpPr txBox="1"/>
          <p:nvPr/>
        </p:nvSpPr>
        <p:spPr>
          <a:xfrm>
            <a:off x="1589112" y="6216836"/>
            <a:ext cx="7684891" cy="584775"/>
          </a:xfrm>
          <a:prstGeom prst="rect">
            <a:avLst/>
          </a:prstGeom>
          <a:noFill/>
        </p:spPr>
        <p:txBody>
          <a:bodyPr wrap="square" rtlCol="0">
            <a:spAutoFit/>
          </a:bodyPr>
          <a:lstStyle/>
          <a:p>
            <a:r>
              <a:rPr lang="en-US" sz="1400" i="1" dirty="0">
                <a:latin typeface="Calibri" panose="020F0502020204030204" pitchFamily="34" charset="0"/>
              </a:rPr>
              <a:t>* Decision-making authority and knowledge of children’s services is key to this team’s membership. </a:t>
            </a:r>
          </a:p>
          <a:p>
            <a:endParaRPr lang="en-US" dirty="0"/>
          </a:p>
        </p:txBody>
      </p:sp>
    </p:spTree>
    <p:extLst>
      <p:ext uri="{BB962C8B-B14F-4D97-AF65-F5344CB8AC3E}">
        <p14:creationId xmlns:p14="http://schemas.microsoft.com/office/powerpoint/2010/main" val="2044535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Condividi su diversi social network? Sei un Social Supereroe!"/>
          <p:cNvPicPr>
            <a:picLocks noGrp="1" noChangeAspect="1"/>
          </p:cNvPicPr>
          <p:nvPr>
            <p:ph idx="4294967295"/>
          </p:nvPr>
        </p:nvPicPr>
        <p:blipFill rotWithShape="1">
          <a:blip r:embed="rId2"/>
          <a:srcRect l="26707" r="31496" b="1"/>
          <a:stretch/>
        </p:blipFill>
        <p:spPr>
          <a:xfrm>
            <a:off x="0" y="0"/>
            <a:ext cx="6065838" cy="6858000"/>
          </a:xfrm>
          <a:prstGeom prst="rect">
            <a:avLst/>
          </a:prstGeom>
        </p:spPr>
      </p:pic>
      <p:sp>
        <p:nvSpPr>
          <p:cNvPr id="8" name="TextBox 7"/>
          <p:cNvSpPr txBox="1"/>
          <p:nvPr/>
        </p:nvSpPr>
        <p:spPr>
          <a:xfrm>
            <a:off x="6267138" y="1925815"/>
            <a:ext cx="5709434" cy="4664766"/>
          </a:xfrm>
          <a:prstGeom prst="rect">
            <a:avLst/>
          </a:prstGeom>
        </p:spPr>
        <p:txBody>
          <a:bodyPr vert="horz" lIns="91440" tIns="45720" rIns="91440" bIns="45720" rtlCol="0">
            <a:normAutofit fontScale="85000" lnSpcReduction="20000"/>
          </a:bodyPr>
          <a:lstStyle/>
          <a:p>
            <a:pPr marL="102870" defTabSz="914400">
              <a:lnSpc>
                <a:spcPct val="70000"/>
              </a:lnSpc>
              <a:buClr>
                <a:schemeClr val="accent2"/>
              </a:buClr>
              <a:buSzPct val="85000"/>
            </a:pPr>
            <a:endParaRPr lang="en-US" sz="1700" b="1" dirty="0"/>
          </a:p>
          <a:p>
            <a:pPr marL="102870" defTabSz="914400">
              <a:lnSpc>
                <a:spcPct val="70000"/>
              </a:lnSpc>
              <a:buClr>
                <a:schemeClr val="accent2"/>
              </a:buClr>
              <a:buSzPct val="85000"/>
            </a:pPr>
            <a:endParaRPr lang="en-US" sz="1700" b="1" dirty="0"/>
          </a:p>
          <a:p>
            <a:pPr marL="102870" defTabSz="914400">
              <a:lnSpc>
                <a:spcPct val="70000"/>
              </a:lnSpc>
              <a:buClr>
                <a:schemeClr val="accent2"/>
              </a:buClr>
              <a:buSzPct val="85000"/>
            </a:pPr>
            <a:endParaRPr lang="en-US" sz="1700" b="1" dirty="0"/>
          </a:p>
          <a:p>
            <a:pPr marL="102870" defTabSz="914400">
              <a:buClr>
                <a:schemeClr val="accent2"/>
              </a:buClr>
              <a:buSzPct val="85000"/>
            </a:pPr>
            <a:endParaRPr lang="en-US" sz="1700" b="1" dirty="0"/>
          </a:p>
          <a:p>
            <a:pPr marL="102870" defTabSz="914400">
              <a:buClr>
                <a:schemeClr val="accent2"/>
              </a:buClr>
              <a:buSzPct val="85000"/>
            </a:pPr>
            <a:r>
              <a:rPr lang="en-US" sz="1700" b="1" dirty="0"/>
              <a:t> </a:t>
            </a:r>
          </a:p>
          <a:p>
            <a:pPr marL="285750" indent="-182880" defTabSz="914400">
              <a:spcAft>
                <a:spcPts val="600"/>
              </a:spcAft>
              <a:buClr>
                <a:schemeClr val="accent2"/>
              </a:buClr>
              <a:buSzPct val="85000"/>
              <a:buFont typeface="Wingdings" pitchFamily="2" charset="2"/>
              <a:buChar char="§"/>
            </a:pPr>
            <a:r>
              <a:rPr lang="en-US" sz="2200" dirty="0">
                <a:latin typeface="Calibri" panose="020F0502020204030204" pitchFamily="34" charset="0"/>
              </a:rPr>
              <a:t>Use Regional Advisory Council’s guidance to develop a strategic/work plan that fleshes out regional strategic priorities and addresses needs </a:t>
            </a:r>
          </a:p>
          <a:p>
            <a:pPr marL="285750" indent="-182880" defTabSz="914400">
              <a:spcAft>
                <a:spcPts val="600"/>
              </a:spcAft>
              <a:buClr>
                <a:schemeClr val="accent2"/>
              </a:buClr>
              <a:buSzPct val="85000"/>
              <a:buFont typeface="Wingdings" pitchFamily="2" charset="2"/>
              <a:buChar char="§"/>
            </a:pPr>
            <a:r>
              <a:rPr lang="en-US" sz="2200" dirty="0">
                <a:latin typeface="Calibri" panose="020F0502020204030204" pitchFamily="34" charset="0"/>
              </a:rPr>
              <a:t>Ensure the regional strategic/work plan and activities related to its implementation align with existing regional and state plans (e.g., AHS strategic plan, System of Care/Act 264, BBF Regional Plan, and Blueprint strategic priorities) and the work of other local/regional groups that also serve children, youth, and families. </a:t>
            </a:r>
          </a:p>
          <a:p>
            <a:pPr marL="285750" indent="-182880" defTabSz="914400">
              <a:spcAft>
                <a:spcPts val="600"/>
              </a:spcAft>
              <a:buClr>
                <a:schemeClr val="accent2"/>
              </a:buClr>
              <a:buSzPct val="85000"/>
              <a:buFont typeface="Wingdings" pitchFamily="2" charset="2"/>
              <a:buChar char="§"/>
            </a:pPr>
            <a:r>
              <a:rPr lang="en-US" sz="2200" dirty="0">
                <a:latin typeface="Calibri" panose="020F0502020204030204" pitchFamily="34" charset="0"/>
              </a:rPr>
              <a:t>Oversee implementation of the strategic/work plan.</a:t>
            </a:r>
          </a:p>
          <a:p>
            <a:pPr marL="285750" indent="-182880" defTabSz="914400">
              <a:spcAft>
                <a:spcPts val="600"/>
              </a:spcAft>
              <a:buClr>
                <a:schemeClr val="accent2"/>
              </a:buClr>
              <a:buSzPct val="85000"/>
              <a:buFont typeface="Wingdings" pitchFamily="2" charset="2"/>
              <a:buChar char="§"/>
            </a:pPr>
            <a:r>
              <a:rPr lang="en-US" sz="2200" dirty="0">
                <a:latin typeface="Calibri" panose="020F0502020204030204" pitchFamily="34" charset="0"/>
              </a:rPr>
              <a:t>Leverage the skills, talents, and resources of community partners to bend the curve on  population indicators (through sub-committees and other means).</a:t>
            </a:r>
            <a:endParaRPr lang="en-US" sz="2200" b="1" dirty="0">
              <a:latin typeface="Calibri" panose="020F0502020204030204" pitchFamily="34" charset="0"/>
            </a:endParaRPr>
          </a:p>
        </p:txBody>
      </p:sp>
      <p:sp>
        <p:nvSpPr>
          <p:cNvPr id="5" name="Slide Number Placeholder 4"/>
          <p:cNvSpPr>
            <a:spLocks noGrp="1"/>
          </p:cNvSpPr>
          <p:nvPr>
            <p:ph type="sldNum" sz="quarter" idx="12"/>
          </p:nvPr>
        </p:nvSpPr>
        <p:spPr>
          <a:xfrm>
            <a:off x="11293233" y="6300154"/>
            <a:ext cx="683339" cy="365125"/>
          </a:xfrm>
        </p:spPr>
        <p:txBody>
          <a:bodyPr/>
          <a:lstStyle/>
          <a:p>
            <a:fld id="{26AE41DE-D56F-48C3-B7A4-31B5CFB32DCE}" type="slidenum">
              <a:rPr lang="en-US" sz="1400" dirty="0">
                <a:solidFill>
                  <a:schemeClr val="tx1"/>
                </a:solidFill>
              </a:rPr>
              <a:t>24</a:t>
            </a:fld>
            <a:endParaRPr lang="en-US" sz="1400" dirty="0">
              <a:solidFill>
                <a:schemeClr val="tx1"/>
              </a:solidFill>
            </a:endParaRPr>
          </a:p>
        </p:txBody>
      </p:sp>
      <p:sp>
        <p:nvSpPr>
          <p:cNvPr id="2" name="TextBox 1"/>
          <p:cNvSpPr txBox="1"/>
          <p:nvPr/>
        </p:nvSpPr>
        <p:spPr>
          <a:xfrm>
            <a:off x="6150290" y="159391"/>
            <a:ext cx="5625910" cy="2123658"/>
          </a:xfrm>
          <a:prstGeom prst="rect">
            <a:avLst/>
          </a:prstGeom>
          <a:noFill/>
        </p:spPr>
        <p:txBody>
          <a:bodyPr wrap="square" rtlCol="0">
            <a:spAutoFit/>
          </a:bodyPr>
          <a:lstStyle/>
          <a:p>
            <a:r>
              <a:rPr lang="en-US" sz="4400" b="1" dirty="0">
                <a:solidFill>
                  <a:schemeClr val="accent4">
                    <a:lumMod val="75000"/>
                  </a:schemeClr>
                </a:solidFill>
                <a:latin typeface="+mj-lt"/>
              </a:rPr>
              <a:t>REGIONAL LEADERSHIP TEAM OBLIGATIONS</a:t>
            </a:r>
          </a:p>
        </p:txBody>
      </p:sp>
    </p:spTree>
    <p:extLst>
      <p:ext uri="{BB962C8B-B14F-4D97-AF65-F5344CB8AC3E}">
        <p14:creationId xmlns:p14="http://schemas.microsoft.com/office/powerpoint/2010/main" val="1011419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62550" y="1580696"/>
            <a:ext cx="10730683" cy="4993840"/>
          </a:xfrm>
        </p:spPr>
        <p:txBody>
          <a:bodyPr>
            <a:normAutofit fontScale="55000" lnSpcReduction="20000"/>
          </a:bodyPr>
          <a:lstStyle/>
          <a:p>
            <a:pPr marL="0" lvl="0" indent="0">
              <a:lnSpc>
                <a:spcPct val="120000"/>
              </a:lnSpc>
              <a:spcBef>
                <a:spcPts val="0"/>
              </a:spcBef>
              <a:spcAft>
                <a:spcPts val="600"/>
              </a:spcAft>
              <a:buNone/>
            </a:pPr>
            <a:r>
              <a:rPr lang="en-US" sz="5100" b="1" dirty="0">
                <a:latin typeface="Calibri" panose="020F0502020204030204" pitchFamily="34" charset="0"/>
              </a:rPr>
              <a:t>Decision-Making</a:t>
            </a:r>
          </a:p>
          <a:p>
            <a:pPr lvl="1">
              <a:lnSpc>
                <a:spcPct val="120000"/>
              </a:lnSpc>
              <a:spcBef>
                <a:spcPts val="0"/>
              </a:spcBef>
              <a:spcAft>
                <a:spcPts val="600"/>
              </a:spcAft>
            </a:pPr>
            <a:r>
              <a:rPr lang="en-US" sz="3300" dirty="0">
                <a:solidFill>
                  <a:schemeClr val="tx1"/>
                </a:solidFill>
                <a:latin typeface="Calibri" panose="020F0502020204030204" pitchFamily="34" charset="0"/>
              </a:rPr>
              <a:t>Adopt an operating agreement</a:t>
            </a:r>
          </a:p>
          <a:p>
            <a:pPr lvl="1">
              <a:lnSpc>
                <a:spcPct val="120000"/>
              </a:lnSpc>
              <a:spcBef>
                <a:spcPts val="0"/>
              </a:spcBef>
              <a:spcAft>
                <a:spcPts val="600"/>
              </a:spcAft>
            </a:pPr>
            <a:r>
              <a:rPr lang="en-US" sz="3300" dirty="0">
                <a:latin typeface="Calibri" panose="020F0502020204030204" pitchFamily="34" charset="0"/>
              </a:rPr>
              <a:t>Agree on decision-making protocol</a:t>
            </a:r>
          </a:p>
          <a:p>
            <a:pPr lvl="1">
              <a:lnSpc>
                <a:spcPct val="120000"/>
              </a:lnSpc>
              <a:spcBef>
                <a:spcPts val="0"/>
              </a:spcBef>
              <a:spcAft>
                <a:spcPts val="600"/>
              </a:spcAft>
            </a:pPr>
            <a:r>
              <a:rPr lang="en-US" sz="3300" dirty="0">
                <a:latin typeface="Calibri" panose="020F0502020204030204" pitchFamily="34" charset="0"/>
              </a:rPr>
              <a:t>En</a:t>
            </a:r>
            <a:r>
              <a:rPr lang="en-US" sz="3300" dirty="0">
                <a:solidFill>
                  <a:schemeClr val="tx1"/>
                </a:solidFill>
                <a:latin typeface="Calibri" panose="020F0502020204030204" pitchFamily="34" charset="0"/>
              </a:rPr>
              <a:t>sure youth and family voice inform regional service delivery and the strategic/work plan</a:t>
            </a:r>
            <a:endParaRPr lang="en-US" sz="3300" dirty="0">
              <a:latin typeface="Calibri" panose="020F0502020204030204" pitchFamily="34" charset="0"/>
            </a:endParaRPr>
          </a:p>
          <a:p>
            <a:pPr marL="0" lvl="0" indent="0">
              <a:lnSpc>
                <a:spcPct val="120000"/>
              </a:lnSpc>
              <a:spcBef>
                <a:spcPts val="0"/>
              </a:spcBef>
              <a:spcAft>
                <a:spcPts val="600"/>
              </a:spcAft>
              <a:buNone/>
            </a:pPr>
            <a:r>
              <a:rPr lang="en-US" sz="5100" b="1" dirty="0">
                <a:latin typeface="Calibri" panose="020F0502020204030204" pitchFamily="34" charset="0"/>
              </a:rPr>
              <a:t>Accountability and Oversight</a:t>
            </a:r>
          </a:p>
          <a:p>
            <a:pPr lvl="1">
              <a:lnSpc>
                <a:spcPct val="120000"/>
              </a:lnSpc>
              <a:spcBef>
                <a:spcPts val="0"/>
              </a:spcBef>
              <a:spcAft>
                <a:spcPts val="600"/>
              </a:spcAft>
            </a:pPr>
            <a:r>
              <a:rPr lang="en-US" sz="3300" dirty="0">
                <a:latin typeface="Calibri" panose="020F0502020204030204" pitchFamily="34" charset="0"/>
              </a:rPr>
              <a:t>Share responsibility with the grantees and state district offices to improve population indicators and apply a Results-Based Accountability™ framework</a:t>
            </a:r>
          </a:p>
          <a:p>
            <a:pPr lvl="1">
              <a:lnSpc>
                <a:spcPct val="120000"/>
              </a:lnSpc>
              <a:spcBef>
                <a:spcPts val="0"/>
              </a:spcBef>
              <a:spcAft>
                <a:spcPts val="600"/>
              </a:spcAft>
            </a:pPr>
            <a:r>
              <a:rPr lang="en-US" sz="3300" dirty="0">
                <a:latin typeface="Calibri" panose="020F0502020204030204" pitchFamily="34" charset="0"/>
              </a:rPr>
              <a:t>Annually review performance data of state district offices and community grantees to increase collaborative problem solving and shared decision making; and specifically to promote: a) maximizing the impact of grants and improving outcomes, b) developing collaborative and integrated strategies to support each other’s performance, and c) celebrating both collective and organization-level achievements </a:t>
            </a:r>
          </a:p>
          <a:p>
            <a:pPr lvl="1">
              <a:lnSpc>
                <a:spcPct val="120000"/>
              </a:lnSpc>
              <a:spcBef>
                <a:spcPts val="0"/>
              </a:spcBef>
              <a:spcAft>
                <a:spcPts val="600"/>
              </a:spcAft>
            </a:pPr>
            <a:r>
              <a:rPr lang="en-US" sz="3300" dirty="0">
                <a:latin typeface="Calibri" panose="020F0502020204030204" pitchFamily="34" charset="0"/>
              </a:rPr>
              <a:t>Share reflections on performance data from grantees and AHS district offices</a:t>
            </a:r>
            <a:endParaRPr lang="en-US" dirty="0">
              <a:latin typeface="Calibri" panose="020F0502020204030204" pitchFamily="34" charset="0"/>
            </a:endParaRPr>
          </a:p>
        </p:txBody>
      </p:sp>
      <p:sp>
        <p:nvSpPr>
          <p:cNvPr id="4" name="Slide Number Placeholder 4"/>
          <p:cNvSpPr>
            <a:spLocks noGrp="1"/>
          </p:cNvSpPr>
          <p:nvPr>
            <p:ph type="sldNum" sz="quarter" idx="12"/>
          </p:nvPr>
        </p:nvSpPr>
        <p:spPr>
          <a:xfrm>
            <a:off x="11293233" y="6300154"/>
            <a:ext cx="683339" cy="365125"/>
          </a:xfrm>
        </p:spPr>
        <p:txBody>
          <a:bodyPr/>
          <a:lstStyle/>
          <a:p>
            <a:fld id="{26AE41DE-D56F-48C3-B7A4-31B5CFB32DCE}" type="slidenum">
              <a:rPr lang="en-US" sz="1400" dirty="0">
                <a:solidFill>
                  <a:schemeClr val="tx1"/>
                </a:solidFill>
              </a:rPr>
              <a:t>25</a:t>
            </a:fld>
            <a:endParaRPr lang="en-US" sz="1400" dirty="0">
              <a:solidFill>
                <a:schemeClr val="tx1"/>
              </a:solidFill>
            </a:endParaRPr>
          </a:p>
        </p:txBody>
      </p:sp>
      <p:sp>
        <p:nvSpPr>
          <p:cNvPr id="6" name="TextBox 5"/>
          <p:cNvSpPr txBox="1"/>
          <p:nvPr/>
        </p:nvSpPr>
        <p:spPr>
          <a:xfrm>
            <a:off x="151069" y="43403"/>
            <a:ext cx="11553644" cy="1446550"/>
          </a:xfrm>
          <a:prstGeom prst="rect">
            <a:avLst/>
          </a:prstGeom>
          <a:noFill/>
        </p:spPr>
        <p:txBody>
          <a:bodyPr wrap="square" rtlCol="0">
            <a:spAutoFit/>
          </a:bodyPr>
          <a:lstStyle/>
          <a:p>
            <a:r>
              <a:rPr lang="en-US" sz="4400" b="1" dirty="0">
                <a:solidFill>
                  <a:schemeClr val="accent4">
                    <a:lumMod val="75000"/>
                  </a:schemeClr>
                </a:solidFill>
                <a:latin typeface="+mj-lt"/>
              </a:rPr>
              <a:t>REGIONAL LEADERSHIP TEAM OBLIGATIONS</a:t>
            </a:r>
          </a:p>
        </p:txBody>
      </p:sp>
    </p:spTree>
    <p:extLst>
      <p:ext uri="{BB962C8B-B14F-4D97-AF65-F5344CB8AC3E}">
        <p14:creationId xmlns:p14="http://schemas.microsoft.com/office/powerpoint/2010/main" val="2703241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905769" y="1263081"/>
            <a:ext cx="9428678" cy="4913127"/>
          </a:xfrm>
        </p:spPr>
        <p:txBody>
          <a:bodyPr>
            <a:normAutofit/>
          </a:bodyPr>
          <a:lstStyle/>
          <a:p>
            <a:pPr marL="0" lvl="0" indent="0">
              <a:buNone/>
            </a:pPr>
            <a:endParaRPr lang="en-US" b="1" dirty="0">
              <a:latin typeface="Calibri" panose="020F0502020204030204" pitchFamily="34" charset="0"/>
            </a:endParaRPr>
          </a:p>
          <a:p>
            <a:pPr marL="0" lvl="0" indent="0">
              <a:buNone/>
            </a:pPr>
            <a:r>
              <a:rPr lang="en-US" sz="2800" b="1" dirty="0">
                <a:latin typeface="Calibri" panose="020F0502020204030204" pitchFamily="34" charset="0"/>
              </a:rPr>
              <a:t>Service Delivery</a:t>
            </a:r>
          </a:p>
          <a:p>
            <a:pPr lvl="1">
              <a:buFont typeface="Arial" panose="020B0604020202020204" pitchFamily="34" charset="0"/>
              <a:buChar char="•"/>
            </a:pPr>
            <a:r>
              <a:rPr lang="en-US" sz="2000" dirty="0">
                <a:latin typeface="Calibri" panose="020F0502020204030204" pitchFamily="34" charset="0"/>
              </a:rPr>
              <a:t>Promote shared responsibility among Regional Leadership Team and Regional Advisory Council members for achieving integrated service delivery </a:t>
            </a:r>
          </a:p>
          <a:p>
            <a:pPr lvl="1">
              <a:buFont typeface="Arial" panose="020B0604020202020204" pitchFamily="34" charset="0"/>
              <a:buChar char="•"/>
            </a:pPr>
            <a:r>
              <a:rPr lang="en-US" sz="2000" dirty="0">
                <a:solidFill>
                  <a:schemeClr val="tx1"/>
                </a:solidFill>
                <a:latin typeface="Calibri" panose="020F0502020204030204" pitchFamily="34" charset="0"/>
              </a:rPr>
              <a:t>Assure System of Care core values are embedded in community service delivery</a:t>
            </a:r>
          </a:p>
          <a:p>
            <a:pPr lvl="1">
              <a:buFont typeface="Arial" panose="020B0604020202020204" pitchFamily="34" charset="0"/>
              <a:buChar char="•"/>
            </a:pPr>
            <a:r>
              <a:rPr lang="en-US" sz="2000" dirty="0">
                <a:latin typeface="Calibri" panose="020F0502020204030204" pitchFamily="34" charset="0"/>
              </a:rPr>
              <a:t>Bring commitment to sharing resources in order to advance  regional strategic/work plan goals</a:t>
            </a:r>
          </a:p>
          <a:p>
            <a:pPr lvl="1">
              <a:buFont typeface="Arial" panose="020B0604020202020204" pitchFamily="34" charset="0"/>
              <a:buChar char="•"/>
            </a:pPr>
            <a:r>
              <a:rPr lang="en-US" sz="2000" dirty="0">
                <a:solidFill>
                  <a:schemeClr val="tx1"/>
                </a:solidFill>
                <a:latin typeface="Calibri" panose="020F0502020204030204" pitchFamily="34" charset="0"/>
              </a:rPr>
              <a:t>Promote effective teaming and share resources for professional development across providers </a:t>
            </a:r>
          </a:p>
          <a:p>
            <a:pPr marL="0" lvl="0" indent="0">
              <a:buNone/>
            </a:pPr>
            <a:r>
              <a:rPr lang="en-US" sz="2800" b="1" dirty="0">
                <a:latin typeface="Calibri" panose="020F0502020204030204" pitchFamily="34" charset="0"/>
              </a:rPr>
              <a:t>Communication</a:t>
            </a:r>
          </a:p>
          <a:p>
            <a:pPr lvl="1"/>
            <a:r>
              <a:rPr lang="en-US" sz="2000" dirty="0">
                <a:latin typeface="Calibri" panose="020F0502020204030204" pitchFamily="34" charset="0"/>
              </a:rPr>
              <a:t>Communicate to AHS any concerns as they arise regarding barriers within AHS to implementing an integrated approach</a:t>
            </a:r>
          </a:p>
          <a:p>
            <a:endParaRPr lang="en-US" dirty="0">
              <a:latin typeface="Calibri" panose="020F0502020204030204" pitchFamily="34" charset="0"/>
            </a:endParaRPr>
          </a:p>
        </p:txBody>
      </p:sp>
      <p:sp>
        <p:nvSpPr>
          <p:cNvPr id="4" name="Slide Number Placeholder 4"/>
          <p:cNvSpPr>
            <a:spLocks noGrp="1"/>
          </p:cNvSpPr>
          <p:nvPr>
            <p:ph type="sldNum" sz="quarter" idx="12"/>
          </p:nvPr>
        </p:nvSpPr>
        <p:spPr>
          <a:xfrm>
            <a:off x="11293233" y="6300154"/>
            <a:ext cx="683339" cy="365125"/>
          </a:xfrm>
        </p:spPr>
        <p:txBody>
          <a:bodyPr/>
          <a:lstStyle/>
          <a:p>
            <a:fld id="{26AE41DE-D56F-48C3-B7A4-31B5CFB32DCE}" type="slidenum">
              <a:rPr lang="en-US" sz="1400" dirty="0">
                <a:solidFill>
                  <a:schemeClr val="tx1"/>
                </a:solidFill>
              </a:rPr>
              <a:t>26</a:t>
            </a:fld>
            <a:endParaRPr lang="en-US" sz="1400" dirty="0">
              <a:solidFill>
                <a:schemeClr val="tx1"/>
              </a:solidFill>
            </a:endParaRPr>
          </a:p>
        </p:txBody>
      </p:sp>
      <p:sp>
        <p:nvSpPr>
          <p:cNvPr id="6" name="Title 5"/>
          <p:cNvSpPr txBox="1">
            <a:spLocks noGrp="1"/>
          </p:cNvSpPr>
          <p:nvPr>
            <p:ph type="title"/>
          </p:nvPr>
        </p:nvSpPr>
        <p:spPr>
          <a:xfrm>
            <a:off x="327171" y="113622"/>
            <a:ext cx="10801077" cy="1311128"/>
          </a:xfrm>
          <a:prstGeom prst="rect">
            <a:avLst/>
          </a:prstGeom>
          <a:noFill/>
        </p:spPr>
        <p:txBody>
          <a:bodyPr wrap="square" rtlCol="0">
            <a:spAutoFit/>
          </a:bodyPr>
          <a:lstStyle/>
          <a:p>
            <a:r>
              <a:rPr lang="en-US" sz="4400" b="1" dirty="0">
                <a:solidFill>
                  <a:schemeClr val="accent4">
                    <a:lumMod val="75000"/>
                  </a:schemeClr>
                </a:solidFill>
                <a:latin typeface="+mj-lt"/>
              </a:rPr>
              <a:t>REGIONAL LEADERSHIP TEAM OBLIGATIONS</a:t>
            </a:r>
          </a:p>
        </p:txBody>
      </p:sp>
    </p:spTree>
    <p:extLst>
      <p:ext uri="{BB962C8B-B14F-4D97-AF65-F5344CB8AC3E}">
        <p14:creationId xmlns:p14="http://schemas.microsoft.com/office/powerpoint/2010/main" val="3130561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4181" y="436000"/>
            <a:ext cx="9950909" cy="13208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chemeClr val="accent4">
                    <a:lumMod val="75000"/>
                  </a:schemeClr>
                </a:solidFill>
              </a:rPr>
              <a:t>REGIONAL ADVISORY COUNCIL</a:t>
            </a:r>
            <a:endParaRPr lang="en-US" sz="4400" dirty="0">
              <a:solidFill>
                <a:schemeClr val="accent4">
                  <a:lumMod val="75000"/>
                </a:schemeClr>
              </a:solidFill>
            </a:endParaRPr>
          </a:p>
        </p:txBody>
      </p:sp>
      <p:sp>
        <p:nvSpPr>
          <p:cNvPr id="10" name="Curved Left Arrow 9"/>
          <p:cNvSpPr/>
          <p:nvPr/>
        </p:nvSpPr>
        <p:spPr>
          <a:xfrm>
            <a:off x="3676212" y="1678132"/>
            <a:ext cx="7621057" cy="4694307"/>
          </a:xfrm>
          <a:prstGeom prst="curvedLeftArrow">
            <a:avLst/>
          </a:prstGeom>
          <a:solidFill>
            <a:srgbClr val="60F4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8" name="Diagram 7"/>
          <p:cNvGraphicFramePr/>
          <p:nvPr>
            <p:extLst/>
          </p:nvPr>
        </p:nvGraphicFramePr>
        <p:xfrm>
          <a:off x="3838200" y="2254507"/>
          <a:ext cx="6556630" cy="3191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3458914351"/>
              </p:ext>
            </p:extLst>
          </p:nvPr>
        </p:nvGraphicFramePr>
        <p:xfrm>
          <a:off x="5229044" y="1835468"/>
          <a:ext cx="5165786" cy="36898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677333" y="2270319"/>
            <a:ext cx="2854476" cy="3785652"/>
          </a:xfrm>
          <a:prstGeom prst="rect">
            <a:avLst/>
          </a:prstGeom>
          <a:noFill/>
        </p:spPr>
        <p:txBody>
          <a:bodyPr wrap="square" rtlCol="0">
            <a:spAutoFit/>
          </a:bodyPr>
          <a:lstStyle/>
          <a:p>
            <a:r>
              <a:rPr lang="en-US" sz="2400" b="1" dirty="0">
                <a:latin typeface="Calibri" panose="020F0502020204030204" pitchFamily="34" charset="0"/>
              </a:rPr>
              <a:t>FOCUS: </a:t>
            </a:r>
            <a:r>
              <a:rPr lang="en-US" sz="2400" dirty="0">
                <a:latin typeface="Calibri" panose="020F0502020204030204" pitchFamily="34" charset="0"/>
              </a:rPr>
              <a:t>Implementation of an integrated approach at the systems level, including the annual identification of strategic priorities for the region.</a:t>
            </a:r>
            <a:endParaRPr lang="en-US" sz="2400" dirty="0"/>
          </a:p>
          <a:p>
            <a:endParaRPr lang="en-US" sz="2400" dirty="0">
              <a:latin typeface="Calibri" panose="020F0502020204030204" pitchFamily="34" charset="0"/>
            </a:endParaRPr>
          </a:p>
        </p:txBody>
      </p:sp>
      <p:sp>
        <p:nvSpPr>
          <p:cNvPr id="9" name="Slide Number Placeholder 4"/>
          <p:cNvSpPr>
            <a:spLocks noGrp="1"/>
          </p:cNvSpPr>
          <p:nvPr>
            <p:ph type="sldNum" sz="quarter" idx="12"/>
          </p:nvPr>
        </p:nvSpPr>
        <p:spPr>
          <a:xfrm>
            <a:off x="11293233" y="6300154"/>
            <a:ext cx="683339" cy="365125"/>
          </a:xfrm>
        </p:spPr>
        <p:txBody>
          <a:bodyPr/>
          <a:lstStyle/>
          <a:p>
            <a:fld id="{26AE41DE-D56F-48C3-B7A4-31B5CFB32DCE}" type="slidenum">
              <a:rPr lang="en-US" sz="1400" dirty="0">
                <a:solidFill>
                  <a:schemeClr val="tx1"/>
                </a:solidFill>
              </a:rPr>
              <a:t>27</a:t>
            </a:fld>
            <a:endParaRPr lang="en-US" sz="1400" dirty="0">
              <a:solidFill>
                <a:schemeClr val="tx1"/>
              </a:solidFill>
            </a:endParaRPr>
          </a:p>
        </p:txBody>
      </p:sp>
    </p:spTree>
    <p:extLst>
      <p:ext uri="{BB962C8B-B14F-4D97-AF65-F5344CB8AC3E}">
        <p14:creationId xmlns:p14="http://schemas.microsoft.com/office/powerpoint/2010/main" val="3876006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748" y="353683"/>
            <a:ext cx="8596668" cy="1320800"/>
          </a:xfrm>
        </p:spPr>
        <p:txBody>
          <a:bodyPr>
            <a:noAutofit/>
          </a:bodyPr>
          <a:lstStyle/>
          <a:p>
            <a:r>
              <a:rPr lang="en-US" sz="4400" b="1" dirty="0">
                <a:solidFill>
                  <a:schemeClr val="accent4">
                    <a:lumMod val="75000"/>
                  </a:schemeClr>
                </a:solidFill>
              </a:rPr>
              <a:t>REGIONAL ADVISORY COUNCIL</a:t>
            </a:r>
            <a:br>
              <a:rPr lang="en-US" sz="2800" dirty="0">
                <a:solidFill>
                  <a:schemeClr val="accent4">
                    <a:lumMod val="75000"/>
                  </a:schemeClr>
                </a:solidFill>
              </a:rPr>
            </a:br>
            <a:br>
              <a:rPr lang="en-US" sz="2800" dirty="0">
                <a:solidFill>
                  <a:schemeClr val="accent4">
                    <a:lumMod val="75000"/>
                  </a:schemeClr>
                </a:solidFill>
              </a:rPr>
            </a:br>
            <a:r>
              <a:rPr lang="en-US" sz="2800" dirty="0">
                <a:solidFill>
                  <a:schemeClr val="accent4">
                    <a:lumMod val="75000"/>
                  </a:schemeClr>
                </a:solidFill>
              </a:rPr>
              <a:t>Suggested Membership</a:t>
            </a:r>
          </a:p>
        </p:txBody>
      </p:sp>
      <p:sp>
        <p:nvSpPr>
          <p:cNvPr id="3" name="Text Placeholder 2"/>
          <p:cNvSpPr>
            <a:spLocks noGrp="1"/>
          </p:cNvSpPr>
          <p:nvPr>
            <p:ph type="body" idx="1"/>
          </p:nvPr>
        </p:nvSpPr>
        <p:spPr>
          <a:xfrm>
            <a:off x="675748" y="1876484"/>
            <a:ext cx="8598256" cy="809481"/>
          </a:xfrm>
        </p:spPr>
        <p:txBody>
          <a:bodyPr>
            <a:normAutofit lnSpcReduction="10000"/>
          </a:bodyPr>
          <a:lstStyle/>
          <a:p>
            <a:r>
              <a:rPr lang="en-US" sz="1800" b="1" dirty="0">
                <a:solidFill>
                  <a:schemeClr val="accent2">
                    <a:lumMod val="50000"/>
                  </a:schemeClr>
                </a:solidFill>
                <a:latin typeface="Calibri" panose="020F0502020204030204" pitchFamily="34" charset="0"/>
              </a:rPr>
              <a:t>In addition to the members of the Regional Leadership Team, Regional Advisory Councils may want to consider the following additional partners when determining Council membership:</a:t>
            </a:r>
            <a:endParaRPr lang="en-US" sz="1800" b="1" strike="sngStrike" dirty="0">
              <a:solidFill>
                <a:schemeClr val="accent2">
                  <a:lumMod val="50000"/>
                </a:schemeClr>
              </a:solidFill>
              <a:latin typeface="Calibri" panose="020F0502020204030204" pitchFamily="34" charset="0"/>
            </a:endParaRPr>
          </a:p>
        </p:txBody>
      </p:sp>
      <p:sp>
        <p:nvSpPr>
          <p:cNvPr id="4" name="Content Placeholder 3"/>
          <p:cNvSpPr>
            <a:spLocks noGrp="1"/>
          </p:cNvSpPr>
          <p:nvPr>
            <p:ph sz="half" idx="2"/>
          </p:nvPr>
        </p:nvSpPr>
        <p:spPr>
          <a:xfrm>
            <a:off x="676542" y="2914736"/>
            <a:ext cx="4688672" cy="3707540"/>
          </a:xfrm>
          <a:ln>
            <a:solidFill>
              <a:schemeClr val="accent1"/>
            </a:solidFill>
          </a:ln>
        </p:spPr>
        <p:txBody>
          <a:bodyPr>
            <a:normAutofit fontScale="92500" lnSpcReduction="10000"/>
          </a:bodyPr>
          <a:lstStyle/>
          <a:p>
            <a:pPr lvl="0"/>
            <a:r>
              <a:rPr lang="en-US" sz="2200" b="1" dirty="0">
                <a:latin typeface="Calibri" panose="020F0502020204030204" pitchFamily="34" charset="0"/>
              </a:rPr>
              <a:t>AHS Staff</a:t>
            </a:r>
          </a:p>
          <a:p>
            <a:pPr lvl="1"/>
            <a:r>
              <a:rPr lang="en-US" sz="1700" dirty="0">
                <a:solidFill>
                  <a:schemeClr val="tx1"/>
                </a:solidFill>
                <a:latin typeface="Calibri" panose="020F0502020204030204" pitchFamily="34" charset="0"/>
              </a:rPr>
              <a:t>Department of Corrections regional representative </a:t>
            </a:r>
          </a:p>
          <a:p>
            <a:pPr lvl="1"/>
            <a:r>
              <a:rPr lang="en-US" sz="1700" dirty="0">
                <a:solidFill>
                  <a:schemeClr val="tx1"/>
                </a:solidFill>
                <a:latin typeface="Calibri" panose="020F0502020204030204" pitchFamily="34" charset="0"/>
              </a:rPr>
              <a:t>VocRehab Regional Supervisor</a:t>
            </a:r>
          </a:p>
          <a:p>
            <a:pPr lvl="1"/>
            <a:r>
              <a:rPr lang="en-US" sz="1700" dirty="0">
                <a:solidFill>
                  <a:schemeClr val="tx1"/>
                </a:solidFill>
                <a:latin typeface="Calibri" panose="020F0502020204030204" pitchFamily="34" charset="0"/>
              </a:rPr>
              <a:t>Alcohol and Drug Abuse Program (ADAP) regional prevention consultant</a:t>
            </a:r>
            <a:endParaRPr lang="en-US" sz="1700" b="1" dirty="0">
              <a:solidFill>
                <a:schemeClr val="tx1"/>
              </a:solidFill>
              <a:latin typeface="Calibri" panose="020F0502020204030204" pitchFamily="34" charset="0"/>
            </a:endParaRPr>
          </a:p>
          <a:p>
            <a:pPr lvl="0"/>
            <a:r>
              <a:rPr lang="en-US" sz="2200" b="1" dirty="0">
                <a:solidFill>
                  <a:schemeClr val="tx1"/>
                </a:solidFill>
                <a:latin typeface="Calibri" panose="020F0502020204030204" pitchFamily="34" charset="0"/>
              </a:rPr>
              <a:t>Community Partners</a:t>
            </a:r>
          </a:p>
          <a:p>
            <a:pPr lvl="1"/>
            <a:r>
              <a:rPr lang="en-US" sz="1700" dirty="0">
                <a:solidFill>
                  <a:schemeClr val="tx1"/>
                </a:solidFill>
                <a:latin typeface="Calibri" panose="020F0502020204030204" pitchFamily="34" charset="0"/>
              </a:rPr>
              <a:t>Regional Children’s Integrated Services staff</a:t>
            </a:r>
          </a:p>
          <a:p>
            <a:pPr lvl="1"/>
            <a:r>
              <a:rPr lang="en-US" sz="1700" dirty="0">
                <a:latin typeface="Calibri" panose="020F0502020204030204" pitchFamily="34" charset="0"/>
              </a:rPr>
              <a:t>Designated mental health services agency staff serving children and adults </a:t>
            </a:r>
          </a:p>
          <a:p>
            <a:pPr lvl="1"/>
            <a:r>
              <a:rPr lang="en-US" sz="1700" dirty="0">
                <a:latin typeface="Calibri" panose="020F0502020204030204" pitchFamily="34" charset="0"/>
              </a:rPr>
              <a:t>Designated developmental services agency serving children and adults </a:t>
            </a:r>
          </a:p>
          <a:p>
            <a:pPr lvl="1"/>
            <a:r>
              <a:rPr lang="en-US" sz="1700" dirty="0">
                <a:latin typeface="Calibri" panose="020F0502020204030204" pitchFamily="34" charset="0"/>
              </a:rPr>
              <a:t>Other Specialized Services Agency staff</a:t>
            </a:r>
          </a:p>
          <a:p>
            <a:pPr lvl="1"/>
            <a:r>
              <a:rPr lang="en-US" sz="1700" dirty="0">
                <a:latin typeface="Calibri" panose="020F0502020204030204" pitchFamily="34" charset="0"/>
              </a:rPr>
              <a:t>Community Action Agencies</a:t>
            </a:r>
          </a:p>
          <a:p>
            <a:endParaRPr lang="en-US" dirty="0"/>
          </a:p>
        </p:txBody>
      </p:sp>
      <p:sp>
        <p:nvSpPr>
          <p:cNvPr id="6" name="Content Placeholder 5"/>
          <p:cNvSpPr>
            <a:spLocks noGrp="1"/>
          </p:cNvSpPr>
          <p:nvPr>
            <p:ph sz="quarter" idx="4"/>
          </p:nvPr>
        </p:nvSpPr>
        <p:spPr>
          <a:xfrm>
            <a:off x="6013803" y="2887966"/>
            <a:ext cx="4683575" cy="3707540"/>
          </a:xfrm>
          <a:ln>
            <a:solidFill>
              <a:schemeClr val="accent1"/>
            </a:solidFill>
          </a:ln>
        </p:spPr>
        <p:txBody>
          <a:bodyPr>
            <a:normAutofit/>
          </a:bodyPr>
          <a:lstStyle/>
          <a:p>
            <a:pPr lvl="0"/>
            <a:r>
              <a:rPr lang="en-US" sz="1600" dirty="0">
                <a:latin typeface="Calibri" panose="020F0502020204030204" pitchFamily="34" charset="0"/>
              </a:rPr>
              <a:t>Vermont Coalition of Homeless and Runaway Youth (VCHRYP) provider</a:t>
            </a:r>
          </a:p>
          <a:p>
            <a:pPr lvl="0"/>
            <a:r>
              <a:rPr lang="en-US" sz="1600" dirty="0">
                <a:latin typeface="Calibri" panose="020F0502020204030204" pitchFamily="34" charset="0"/>
              </a:rPr>
              <a:t>Preferred provider and other providers of substance abuse treatment services </a:t>
            </a:r>
          </a:p>
          <a:p>
            <a:pPr lvl="0"/>
            <a:r>
              <a:rPr lang="en-US" sz="1600" dirty="0">
                <a:latin typeface="Calibri" panose="020F0502020204030204" pitchFamily="34" charset="0"/>
              </a:rPr>
              <a:t>Organizations/programs related to housing and homelessness (such as the Housing Opportunity Program grantee)</a:t>
            </a:r>
          </a:p>
          <a:p>
            <a:pPr lvl="0"/>
            <a:r>
              <a:rPr lang="en-US" sz="1600" dirty="0">
                <a:solidFill>
                  <a:schemeClr val="tx1"/>
                </a:solidFill>
                <a:latin typeface="Calibri" panose="020F0502020204030204" pitchFamily="34" charset="0"/>
              </a:rPr>
              <a:t>Blueprint Community Health Project Manager </a:t>
            </a:r>
          </a:p>
          <a:p>
            <a:pPr lvl="0"/>
            <a:r>
              <a:rPr lang="en-US" sz="1600" dirty="0">
                <a:solidFill>
                  <a:schemeClr val="tx1"/>
                </a:solidFill>
                <a:latin typeface="Calibri" panose="020F0502020204030204" pitchFamily="34" charset="0"/>
              </a:rPr>
              <a:t>Local Interagency Team Coordinator</a:t>
            </a:r>
          </a:p>
          <a:p>
            <a:pPr lvl="0"/>
            <a:r>
              <a:rPr lang="en-US" sz="1600" dirty="0">
                <a:solidFill>
                  <a:schemeClr val="tx1"/>
                </a:solidFill>
                <a:latin typeface="Calibri" panose="020F0502020204030204" pitchFamily="34" charset="0"/>
              </a:rPr>
              <a:t>Local education agencies </a:t>
            </a:r>
            <a:endParaRPr lang="en-US" sz="1600" dirty="0">
              <a:latin typeface="Calibri" panose="020F0502020204030204" pitchFamily="34" charset="0"/>
            </a:endParaRPr>
          </a:p>
          <a:p>
            <a:pPr lvl="0"/>
            <a:r>
              <a:rPr lang="en-US" sz="1600" dirty="0">
                <a:latin typeface="Calibri" panose="020F0502020204030204" pitchFamily="34" charset="0"/>
              </a:rPr>
              <a:t>Additional f</a:t>
            </a:r>
            <a:r>
              <a:rPr lang="en-US" sz="1600" dirty="0">
                <a:solidFill>
                  <a:schemeClr val="tx1"/>
                </a:solidFill>
                <a:latin typeface="Calibri" panose="020F0502020204030204" pitchFamily="34" charset="0"/>
              </a:rPr>
              <a:t>amily and youth representatives</a:t>
            </a:r>
          </a:p>
        </p:txBody>
      </p:sp>
      <p:pic>
        <p:nvPicPr>
          <p:cNvPr id="11" name="Picture 10"/>
          <p:cNvPicPr>
            <a:picLocks noChangeAspect="1"/>
          </p:cNvPicPr>
          <p:nvPr/>
        </p:nvPicPr>
        <p:blipFill>
          <a:blip r:embed="rId2"/>
          <a:stretch>
            <a:fillRect/>
          </a:stretch>
        </p:blipFill>
        <p:spPr>
          <a:xfrm>
            <a:off x="9711886" y="165100"/>
            <a:ext cx="2066925" cy="2209800"/>
          </a:xfrm>
          <a:prstGeom prst="rect">
            <a:avLst/>
          </a:prstGeom>
        </p:spPr>
      </p:pic>
      <p:sp>
        <p:nvSpPr>
          <p:cNvPr id="10" name="Slide Number Placeholder 3"/>
          <p:cNvSpPr txBox="1">
            <a:spLocks/>
          </p:cNvSpPr>
          <p:nvPr/>
        </p:nvSpPr>
        <p:spPr>
          <a:xfrm>
            <a:off x="11186093" y="6345756"/>
            <a:ext cx="592718" cy="276520"/>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400" b="1" smtClean="0">
                <a:solidFill>
                  <a:schemeClr val="tx1"/>
                </a:solidFill>
                <a:latin typeface="+mj-lt"/>
              </a:rPr>
              <a:pPr/>
              <a:t>28</a:t>
            </a:fld>
            <a:endParaRPr lang="en-US" sz="1400" b="1" dirty="0">
              <a:solidFill>
                <a:schemeClr val="tx1"/>
              </a:solidFill>
              <a:latin typeface="+mj-lt"/>
            </a:endParaRPr>
          </a:p>
        </p:txBody>
      </p:sp>
    </p:spTree>
    <p:extLst>
      <p:ext uri="{BB962C8B-B14F-4D97-AF65-F5344CB8AC3E}">
        <p14:creationId xmlns:p14="http://schemas.microsoft.com/office/powerpoint/2010/main" val="1018544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esson focus: God wants us to care about Godly standards rather than ..."/>
          <p:cNvPicPr>
            <a:picLocks noChangeAspect="1"/>
          </p:cNvPicPr>
          <p:nvPr/>
        </p:nvPicPr>
        <p:blipFill rotWithShape="1">
          <a:blip r:embed="rId2"/>
          <a:srcRect l="13341" r="24742"/>
          <a:stretch/>
        </p:blipFill>
        <p:spPr>
          <a:xfrm>
            <a:off x="0" y="1824775"/>
            <a:ext cx="5111827" cy="4643955"/>
          </a:xfrm>
          <a:prstGeom prst="rect">
            <a:avLst/>
          </a:prstGeom>
        </p:spPr>
      </p:pic>
      <p:sp>
        <p:nvSpPr>
          <p:cNvPr id="5" name="TextBox 4"/>
          <p:cNvSpPr txBox="1"/>
          <p:nvPr/>
        </p:nvSpPr>
        <p:spPr>
          <a:xfrm>
            <a:off x="5366452" y="1824775"/>
            <a:ext cx="6268450" cy="4840503"/>
          </a:xfrm>
          <a:prstGeom prst="rect">
            <a:avLst/>
          </a:prstGeom>
        </p:spPr>
        <p:txBody>
          <a:bodyPr vert="horz" lIns="91440" tIns="45720" rIns="91440" bIns="45720" rtlCol="0">
            <a:normAutofit/>
          </a:bodyPr>
          <a:lstStyle/>
          <a:p>
            <a:pPr marL="102870" defTabSz="914400">
              <a:buClr>
                <a:schemeClr val="accent2"/>
              </a:buClr>
              <a:buSzPct val="85000"/>
            </a:pPr>
            <a:endParaRPr lang="en-US" sz="2200" dirty="0">
              <a:latin typeface="Calibri" panose="020F0502020204030204" pitchFamily="34" charset="0"/>
            </a:endParaRPr>
          </a:p>
          <a:p>
            <a:pPr marL="285750" indent="-182880" defTabSz="914400">
              <a:buClr>
                <a:schemeClr val="accent2"/>
              </a:buClr>
              <a:buSzPct val="85000"/>
              <a:buFont typeface="Wingdings" pitchFamily="2" charset="2"/>
              <a:buChar char="§"/>
            </a:pPr>
            <a:r>
              <a:rPr lang="en-US" sz="2200" dirty="0">
                <a:latin typeface="Calibri" panose="020F0502020204030204" pitchFamily="34" charset="0"/>
              </a:rPr>
              <a:t>Establish commitment to an integrated approach </a:t>
            </a:r>
          </a:p>
          <a:p>
            <a:pPr marL="285750" indent="-182880" defTabSz="914400">
              <a:buClr>
                <a:schemeClr val="accent2"/>
              </a:buClr>
              <a:buSzPct val="85000"/>
              <a:buFont typeface="Wingdings" pitchFamily="2" charset="2"/>
              <a:buChar char="§"/>
            </a:pPr>
            <a:r>
              <a:rPr lang="en-US" sz="2200" dirty="0">
                <a:latin typeface="Calibri" panose="020F0502020204030204" pitchFamily="34" charset="0"/>
              </a:rPr>
              <a:t>Develop and update regional strategic priorities annually so that the strategic/work plan:</a:t>
            </a:r>
          </a:p>
          <a:p>
            <a:pPr marL="742950" lvl="1" indent="-182880" defTabSz="914400">
              <a:buClr>
                <a:schemeClr val="accent2"/>
              </a:buClr>
              <a:buSzPct val="85000"/>
              <a:buFont typeface="Wingdings" pitchFamily="2" charset="2"/>
              <a:buChar char="§"/>
            </a:pPr>
            <a:r>
              <a:rPr lang="en-US" sz="2200" dirty="0">
                <a:latin typeface="Calibri" panose="020F0502020204030204" pitchFamily="34" charset="0"/>
              </a:rPr>
              <a:t>Coordinates with other regional plans, including but not limited to Building Bright Futures, Housing Continua of Care Plan, Substance Abuse Coalition, and Blueprint Regional Governance</a:t>
            </a:r>
          </a:p>
          <a:p>
            <a:pPr marL="742950" lvl="1" indent="-182880" defTabSz="914400">
              <a:buClr>
                <a:schemeClr val="accent2"/>
              </a:buClr>
              <a:buSzPct val="85000"/>
              <a:buFont typeface="Wingdings" pitchFamily="2" charset="2"/>
              <a:buChar char="§"/>
            </a:pPr>
            <a:r>
              <a:rPr lang="en-US" sz="2200" dirty="0">
                <a:latin typeface="Calibri" panose="020F0502020204030204" pitchFamily="34" charset="0"/>
              </a:rPr>
              <a:t>Aligns with AHS strategic priorities</a:t>
            </a:r>
          </a:p>
          <a:p>
            <a:pPr marL="742950" lvl="1" indent="-182880" defTabSz="914400">
              <a:buClr>
                <a:schemeClr val="accent2"/>
              </a:buClr>
              <a:buSzPct val="85000"/>
              <a:buFont typeface="Wingdings" pitchFamily="2" charset="2"/>
              <a:buChar char="§"/>
            </a:pPr>
            <a:r>
              <a:rPr lang="en-US" sz="2200" dirty="0">
                <a:latin typeface="Calibri" panose="020F0502020204030204" pitchFamily="34" charset="0"/>
              </a:rPr>
              <a:t>Includes a balanced emphasis on promotion and prevention activities as well as early intervention and treatment supports and services</a:t>
            </a:r>
          </a:p>
          <a:p>
            <a:pPr lvl="1" indent="-182880" defTabSz="914400">
              <a:lnSpc>
                <a:spcPct val="70000"/>
              </a:lnSpc>
              <a:buClr>
                <a:schemeClr val="accent2"/>
              </a:buClr>
              <a:buSzPct val="85000"/>
              <a:buFont typeface="Wingdings" pitchFamily="2" charset="2"/>
              <a:buChar char="§"/>
            </a:pPr>
            <a:endParaRPr lang="en-US" sz="2000" dirty="0">
              <a:latin typeface="Calibri" panose="020F0502020204030204" pitchFamily="34" charset="0"/>
            </a:endParaRPr>
          </a:p>
        </p:txBody>
      </p:sp>
      <p:sp>
        <p:nvSpPr>
          <p:cNvPr id="6" name="Slide Number Placeholder 4"/>
          <p:cNvSpPr>
            <a:spLocks noGrp="1"/>
          </p:cNvSpPr>
          <p:nvPr>
            <p:ph type="sldNum" sz="quarter" idx="12"/>
          </p:nvPr>
        </p:nvSpPr>
        <p:spPr>
          <a:xfrm>
            <a:off x="11293233" y="6300154"/>
            <a:ext cx="683339" cy="365125"/>
          </a:xfrm>
        </p:spPr>
        <p:txBody>
          <a:bodyPr/>
          <a:lstStyle/>
          <a:p>
            <a:fld id="{26AE41DE-D56F-48C3-B7A4-31B5CFB32DCE}" type="slidenum">
              <a:rPr lang="en-US" sz="1400" dirty="0">
                <a:solidFill>
                  <a:schemeClr val="tx1"/>
                </a:solidFill>
              </a:rPr>
              <a:t>29</a:t>
            </a:fld>
            <a:endParaRPr lang="en-US" sz="1400" dirty="0">
              <a:solidFill>
                <a:schemeClr val="tx1"/>
              </a:solidFill>
            </a:endParaRPr>
          </a:p>
        </p:txBody>
      </p:sp>
      <p:sp>
        <p:nvSpPr>
          <p:cNvPr id="2" name="TextBox 1"/>
          <p:cNvSpPr txBox="1"/>
          <p:nvPr/>
        </p:nvSpPr>
        <p:spPr>
          <a:xfrm>
            <a:off x="254625" y="136031"/>
            <a:ext cx="11937375" cy="2154436"/>
          </a:xfrm>
          <a:prstGeom prst="rect">
            <a:avLst/>
          </a:prstGeom>
          <a:noFill/>
        </p:spPr>
        <p:txBody>
          <a:bodyPr wrap="square" rtlCol="0">
            <a:spAutoFit/>
          </a:bodyPr>
          <a:lstStyle/>
          <a:p>
            <a:r>
              <a:rPr lang="en-US" sz="4200" b="1" dirty="0">
                <a:solidFill>
                  <a:schemeClr val="accent4">
                    <a:lumMod val="75000"/>
                  </a:schemeClr>
                </a:solidFill>
                <a:latin typeface="+mj-lt"/>
              </a:rPr>
              <a:t>REGIONAL ADVISORY COUNCIL OBLIGATIONS </a:t>
            </a:r>
          </a:p>
          <a:p>
            <a:endParaRPr lang="en-US" sz="2800" b="1" dirty="0">
              <a:solidFill>
                <a:schemeClr val="accent4">
                  <a:lumMod val="75000"/>
                </a:schemeClr>
              </a:solidFill>
              <a:latin typeface="+mj-lt"/>
            </a:endParaRPr>
          </a:p>
          <a:p>
            <a:r>
              <a:rPr lang="en-US" sz="2800" b="1" dirty="0">
                <a:solidFill>
                  <a:schemeClr val="accent4">
                    <a:lumMod val="75000"/>
                  </a:schemeClr>
                </a:solidFill>
                <a:latin typeface="Calibri" panose="020F0502020204030204" pitchFamily="34" charset="0"/>
              </a:rPr>
              <a:t>												</a:t>
            </a:r>
            <a:r>
              <a:rPr lang="en-US" sz="3600" b="1" dirty="0">
                <a:solidFill>
                  <a:schemeClr val="accent4">
                    <a:lumMod val="75000"/>
                  </a:schemeClr>
                </a:solidFill>
                <a:latin typeface="+mj-lt"/>
              </a:rPr>
              <a:t>Leadership</a:t>
            </a:r>
          </a:p>
          <a:p>
            <a:endParaRPr lang="en-US" sz="2800" b="1" dirty="0">
              <a:solidFill>
                <a:schemeClr val="accent4">
                  <a:lumMod val="75000"/>
                </a:schemeClr>
              </a:solidFill>
              <a:latin typeface="+mj-lt"/>
            </a:endParaRPr>
          </a:p>
        </p:txBody>
      </p:sp>
    </p:spTree>
    <p:extLst>
      <p:ext uri="{BB962C8B-B14F-4D97-AF65-F5344CB8AC3E}">
        <p14:creationId xmlns:p14="http://schemas.microsoft.com/office/powerpoint/2010/main" val="2672442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5260" y="1547387"/>
            <a:ext cx="10360791" cy="3236648"/>
          </a:xfrm>
        </p:spPr>
        <p:txBody>
          <a:bodyPr>
            <a:normAutofit/>
          </a:bodyPr>
          <a:lstStyle/>
          <a:p>
            <a:pPr algn="ctr"/>
            <a:br>
              <a:rPr lang="en-US" sz="4800" b="1" u="sng" dirty="0">
                <a:solidFill>
                  <a:schemeClr val="accent2">
                    <a:lumMod val="75000"/>
                  </a:schemeClr>
                </a:solidFill>
              </a:rPr>
            </a:br>
            <a:br>
              <a:rPr lang="en-US" sz="4800" b="1" dirty="0">
                <a:solidFill>
                  <a:schemeClr val="accent2">
                    <a:lumMod val="75000"/>
                  </a:schemeClr>
                </a:solidFill>
              </a:rPr>
            </a:br>
            <a:r>
              <a:rPr lang="en-US" dirty="0">
                <a:solidFill>
                  <a:schemeClr val="accent2">
                    <a:lumMod val="75000"/>
                  </a:schemeClr>
                </a:solidFill>
              </a:rPr>
              <a:t>CONTEXT</a:t>
            </a:r>
            <a:endParaRPr lang="en-US" sz="4800" b="1" dirty="0">
              <a:solidFill>
                <a:schemeClr val="accent4">
                  <a:lumMod val="75000"/>
                </a:schemeClr>
              </a:solidFill>
            </a:endParaRPr>
          </a:p>
        </p:txBody>
      </p:sp>
      <p:sp>
        <p:nvSpPr>
          <p:cNvPr id="26" name="Slide Number Placeholder 4"/>
          <p:cNvSpPr>
            <a:spLocks noGrp="1"/>
          </p:cNvSpPr>
          <p:nvPr>
            <p:ph type="sldNum" sz="quarter" idx="12"/>
          </p:nvPr>
        </p:nvSpPr>
        <p:spPr>
          <a:xfrm>
            <a:off x="11293233" y="6300154"/>
            <a:ext cx="683339" cy="365125"/>
          </a:xfrm>
        </p:spPr>
        <p:txBody>
          <a:bodyPr/>
          <a:lstStyle/>
          <a:p>
            <a:fld id="{26AE41DE-D56F-48C3-B7A4-31B5CFB32DCE}" type="slidenum">
              <a:rPr lang="en-US" sz="1400" dirty="0">
                <a:solidFill>
                  <a:schemeClr val="tx1"/>
                </a:solidFill>
              </a:rPr>
              <a:t>3</a:t>
            </a:fld>
            <a:endParaRPr lang="en-US" sz="1400" dirty="0">
              <a:solidFill>
                <a:schemeClr val="tx1"/>
              </a:solidFill>
            </a:endParaRPr>
          </a:p>
        </p:txBody>
      </p:sp>
    </p:spTree>
    <p:extLst>
      <p:ext uri="{BB962C8B-B14F-4D97-AF65-F5344CB8AC3E}">
        <p14:creationId xmlns:p14="http://schemas.microsoft.com/office/powerpoint/2010/main" val="2590134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2093976"/>
            <a:ext cx="11163760" cy="4764024"/>
          </a:xfrm>
        </p:spPr>
        <p:txBody>
          <a:bodyPr>
            <a:normAutofit/>
          </a:bodyPr>
          <a:lstStyle/>
          <a:p>
            <a:pPr lvl="1">
              <a:buFont typeface="Arial" panose="020B0604020202020204" pitchFamily="34" charset="0"/>
              <a:buChar char="•"/>
            </a:pPr>
            <a:r>
              <a:rPr lang="en-US" sz="2000" dirty="0">
                <a:latin typeface="Calibri" panose="020F0502020204030204" pitchFamily="34" charset="0"/>
              </a:rPr>
              <a:t>Serve in an advisory capacity to grantees and Regional Leadership Team</a:t>
            </a:r>
          </a:p>
          <a:p>
            <a:pPr lvl="1">
              <a:buFont typeface="Arial" panose="020B0604020202020204" pitchFamily="34" charset="0"/>
              <a:buChar char="•"/>
            </a:pPr>
            <a:r>
              <a:rPr lang="en-US" sz="2000" dirty="0">
                <a:latin typeface="Calibri" panose="020F0502020204030204" pitchFamily="34" charset="0"/>
              </a:rPr>
              <a:t>Help the Regional Leadership Team identify gaps in services, unmet community needs, and regional assets that can be used to improve outcomes</a:t>
            </a:r>
          </a:p>
          <a:p>
            <a:pPr lvl="1">
              <a:buFont typeface="Arial" panose="020B0604020202020204" pitchFamily="34" charset="0"/>
              <a:buChar char="•"/>
            </a:pPr>
            <a:r>
              <a:rPr lang="en-US" sz="2000" dirty="0">
                <a:latin typeface="Calibri" panose="020F0502020204030204" pitchFamily="34" charset="0"/>
              </a:rPr>
              <a:t>Participate in meetings and planning activities and contribute resources to shared initiatives</a:t>
            </a:r>
          </a:p>
          <a:p>
            <a:pPr lvl="1">
              <a:buFont typeface="Arial" panose="020B0604020202020204" pitchFamily="34" charset="0"/>
              <a:buChar char="•"/>
            </a:pPr>
            <a:r>
              <a:rPr lang="en-US" sz="2000" dirty="0">
                <a:latin typeface="Calibri" panose="020F0502020204030204" pitchFamily="34" charset="0"/>
              </a:rPr>
              <a:t>Create opportunities for youth and family to inform regional strategic plan</a:t>
            </a:r>
          </a:p>
          <a:p>
            <a:pPr lvl="1">
              <a:buFont typeface="Arial" panose="020B0604020202020204" pitchFamily="34" charset="0"/>
              <a:buChar char="•"/>
            </a:pPr>
            <a:r>
              <a:rPr lang="en-US" sz="2000" dirty="0">
                <a:latin typeface="Calibri" panose="020F0502020204030204" pitchFamily="34" charset="0"/>
              </a:rPr>
              <a:t>Establish the Council’s operating agreement, including the Council’s decision-making protocol</a:t>
            </a:r>
          </a:p>
          <a:p>
            <a:pPr lvl="1">
              <a:buFont typeface="Arial" panose="020B0604020202020204" pitchFamily="34" charset="0"/>
              <a:buChar char="•"/>
            </a:pPr>
            <a:r>
              <a:rPr lang="en-US" sz="2000" dirty="0">
                <a:solidFill>
                  <a:schemeClr val="tx1"/>
                </a:solidFill>
                <a:latin typeface="Calibri" panose="020F0502020204030204" pitchFamily="34" charset="0"/>
              </a:rPr>
              <a:t>Include a large group of community partners and stakeholders, and </a:t>
            </a:r>
            <a:r>
              <a:rPr lang="en-US" sz="2000" dirty="0">
                <a:latin typeface="Calibri" panose="020F0502020204030204" pitchFamily="34" charset="0"/>
              </a:rPr>
              <a:t>commit to making </a:t>
            </a:r>
            <a:r>
              <a:rPr lang="en-US" sz="2000" dirty="0">
                <a:solidFill>
                  <a:schemeClr val="tx1"/>
                </a:solidFill>
                <a:latin typeface="Calibri" panose="020F0502020204030204" pitchFamily="34" charset="0"/>
              </a:rPr>
              <a:t>resources available, as needed, to assure parent/family partnership</a:t>
            </a:r>
          </a:p>
          <a:p>
            <a:pPr marL="274320" lvl="1" indent="0">
              <a:buNone/>
            </a:pPr>
            <a:endParaRPr lang="en-US" sz="2000" dirty="0">
              <a:solidFill>
                <a:srgbClr val="FF0000"/>
              </a:solidFill>
              <a:latin typeface="Calibri" panose="020F0502020204030204" pitchFamily="34" charset="0"/>
            </a:endParaRPr>
          </a:p>
          <a:p>
            <a:endParaRPr lang="en-US" dirty="0"/>
          </a:p>
        </p:txBody>
      </p:sp>
      <p:sp>
        <p:nvSpPr>
          <p:cNvPr id="4" name="Slide Number Placeholder 4"/>
          <p:cNvSpPr>
            <a:spLocks noGrp="1"/>
          </p:cNvSpPr>
          <p:nvPr>
            <p:ph type="sldNum" sz="quarter" idx="12"/>
          </p:nvPr>
        </p:nvSpPr>
        <p:spPr>
          <a:xfrm>
            <a:off x="11293233" y="6300154"/>
            <a:ext cx="683339" cy="365125"/>
          </a:xfrm>
        </p:spPr>
        <p:txBody>
          <a:bodyPr/>
          <a:lstStyle/>
          <a:p>
            <a:fld id="{26AE41DE-D56F-48C3-B7A4-31B5CFB32DCE}" type="slidenum">
              <a:rPr lang="en-US" sz="1400" dirty="0">
                <a:solidFill>
                  <a:schemeClr val="tx1"/>
                </a:solidFill>
              </a:rPr>
              <a:t>30</a:t>
            </a:fld>
            <a:endParaRPr lang="en-US" sz="1400" dirty="0">
              <a:solidFill>
                <a:schemeClr val="tx1"/>
              </a:solidFill>
            </a:endParaRPr>
          </a:p>
        </p:txBody>
      </p:sp>
      <p:sp>
        <p:nvSpPr>
          <p:cNvPr id="6" name="Title 5"/>
          <p:cNvSpPr txBox="1">
            <a:spLocks noGrp="1"/>
          </p:cNvSpPr>
          <p:nvPr>
            <p:ph type="title"/>
          </p:nvPr>
        </p:nvSpPr>
        <p:spPr>
          <a:xfrm>
            <a:off x="304799" y="211950"/>
            <a:ext cx="11887201" cy="1449628"/>
          </a:xfrm>
          <a:prstGeom prst="rect">
            <a:avLst/>
          </a:prstGeom>
          <a:noFill/>
        </p:spPr>
        <p:txBody>
          <a:bodyPr wrap="square" rtlCol="0">
            <a:spAutoFit/>
          </a:bodyPr>
          <a:lstStyle/>
          <a:p>
            <a:r>
              <a:rPr lang="en-US" sz="4200" dirty="0">
                <a:solidFill>
                  <a:schemeClr val="accent4">
                    <a:lumMod val="75000"/>
                  </a:schemeClr>
                </a:solidFill>
              </a:rPr>
              <a:t>REGIONAL ADVISORY COUNCIL OBLIGATIONS </a:t>
            </a:r>
            <a:br>
              <a:rPr lang="en-US" sz="2800" dirty="0">
                <a:solidFill>
                  <a:schemeClr val="accent4">
                    <a:lumMod val="75000"/>
                  </a:schemeClr>
                </a:solidFill>
              </a:rPr>
            </a:br>
            <a:br>
              <a:rPr lang="en-US" sz="2800" dirty="0">
                <a:solidFill>
                  <a:schemeClr val="accent4">
                    <a:lumMod val="75000"/>
                  </a:schemeClr>
                </a:solidFill>
              </a:rPr>
            </a:br>
            <a:r>
              <a:rPr lang="en-US" sz="2800" dirty="0">
                <a:solidFill>
                  <a:schemeClr val="accent4">
                    <a:lumMod val="75000"/>
                  </a:schemeClr>
                </a:solidFill>
              </a:rPr>
              <a:t>Decision-Making</a:t>
            </a:r>
            <a:endParaRPr lang="en-US" sz="2800" b="1" dirty="0">
              <a:solidFill>
                <a:schemeClr val="accent4">
                  <a:lumMod val="75000"/>
                </a:schemeClr>
              </a:solidFill>
              <a:latin typeface="+mj-lt"/>
            </a:endParaRPr>
          </a:p>
        </p:txBody>
      </p:sp>
    </p:spTree>
    <p:extLst>
      <p:ext uri="{BB962C8B-B14F-4D97-AF65-F5344CB8AC3E}">
        <p14:creationId xmlns:p14="http://schemas.microsoft.com/office/powerpoint/2010/main" val="2891327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46948"/>
            <a:ext cx="11012556" cy="5211052"/>
          </a:xfrm>
        </p:spPr>
        <p:txBody>
          <a:bodyPr>
            <a:normAutofit/>
          </a:bodyPr>
          <a:lstStyle/>
          <a:p>
            <a:pPr marL="0" lvl="0" indent="0">
              <a:buNone/>
            </a:pPr>
            <a:r>
              <a:rPr lang="en-US" sz="2400" b="1" dirty="0">
                <a:latin typeface="+mj-lt"/>
              </a:rPr>
              <a:t>Accountability and Oversight</a:t>
            </a:r>
          </a:p>
          <a:p>
            <a:pPr lvl="1">
              <a:buFont typeface="Arial" panose="020B0604020202020204" pitchFamily="34" charset="0"/>
              <a:buChar char="•"/>
            </a:pPr>
            <a:r>
              <a:rPr lang="en-US" sz="2000" dirty="0">
                <a:latin typeface="Calibri" panose="020F0502020204030204" pitchFamily="34" charset="0"/>
              </a:rPr>
              <a:t>Apply Results-Based Accountability™ to discussions and decision-making</a:t>
            </a:r>
            <a:endParaRPr lang="en-US" sz="2000" b="1" dirty="0">
              <a:latin typeface="Calibri" panose="020F0502020204030204" pitchFamily="34" charset="0"/>
            </a:endParaRPr>
          </a:p>
          <a:p>
            <a:pPr marL="0" lvl="0" indent="0">
              <a:buNone/>
            </a:pPr>
            <a:r>
              <a:rPr lang="en-US" sz="2400" b="1" dirty="0">
                <a:latin typeface="+mj-lt"/>
              </a:rPr>
              <a:t>Service Delivery</a:t>
            </a:r>
          </a:p>
          <a:p>
            <a:pPr lvl="1">
              <a:buFont typeface="Arial" panose="020B0604020202020204" pitchFamily="34" charset="0"/>
              <a:buChar char="•"/>
            </a:pPr>
            <a:r>
              <a:rPr lang="en-US" sz="2000" dirty="0">
                <a:latin typeface="Calibri" panose="020F0502020204030204" pitchFamily="34" charset="0"/>
              </a:rPr>
              <a:t>Identify gaps in service and unmet community needs</a:t>
            </a:r>
          </a:p>
          <a:p>
            <a:pPr marL="411480">
              <a:buFont typeface="Arial" panose="020B0604020202020204" pitchFamily="34" charset="0"/>
              <a:buChar char="•"/>
            </a:pPr>
            <a:r>
              <a:rPr lang="en-US" dirty="0">
                <a:latin typeface="Calibri" panose="020F0502020204030204" pitchFamily="34" charset="0"/>
              </a:rPr>
              <a:t>Respond to requests from the Regional Leadership Team for assistance with strategic planning and thinking through solutions to challenges that arise</a:t>
            </a:r>
          </a:p>
          <a:p>
            <a:pPr marL="0" indent="0">
              <a:buNone/>
            </a:pPr>
            <a:r>
              <a:rPr lang="en-US" sz="2400" b="1" dirty="0">
                <a:latin typeface="+mj-lt"/>
              </a:rPr>
              <a:t>Communication</a:t>
            </a:r>
          </a:p>
          <a:p>
            <a:pPr lvl="1"/>
            <a:r>
              <a:rPr lang="en-US" sz="2000" dirty="0">
                <a:latin typeface="Calibri" panose="020F0502020204030204" pitchFamily="34" charset="0"/>
              </a:rPr>
              <a:t>Ensure diverse community stakeholders receive adequate and timely notice of meetings and information regarding discussions items and decisions made in the meetings</a:t>
            </a:r>
          </a:p>
          <a:p>
            <a:pPr lvl="1"/>
            <a:r>
              <a:rPr lang="en-US" sz="2000" dirty="0">
                <a:latin typeface="Calibri" panose="020F0502020204030204" pitchFamily="34" charset="0"/>
              </a:rPr>
              <a:t>Provide feedback to the Regional Leadership Team on its annual strategic/work plan </a:t>
            </a:r>
          </a:p>
          <a:p>
            <a:pPr lvl="1"/>
            <a:r>
              <a:rPr lang="en-US" sz="2000" dirty="0">
                <a:latin typeface="Calibri" panose="020F0502020204030204" pitchFamily="34" charset="0"/>
              </a:rPr>
              <a:t>Share with the Regional Leadership Team positive trends, untapped opportunities for integration, systems barriers, gaps in services, and/or troublesome trends</a:t>
            </a:r>
            <a:endParaRPr lang="en-US" sz="2000" dirty="0"/>
          </a:p>
        </p:txBody>
      </p:sp>
      <p:sp>
        <p:nvSpPr>
          <p:cNvPr id="4" name="Slide Number Placeholder 4"/>
          <p:cNvSpPr>
            <a:spLocks noGrp="1"/>
          </p:cNvSpPr>
          <p:nvPr>
            <p:ph type="sldNum" sz="quarter" idx="12"/>
          </p:nvPr>
        </p:nvSpPr>
        <p:spPr>
          <a:xfrm>
            <a:off x="11293233" y="6300154"/>
            <a:ext cx="683339" cy="365125"/>
          </a:xfrm>
        </p:spPr>
        <p:txBody>
          <a:bodyPr/>
          <a:lstStyle/>
          <a:p>
            <a:fld id="{26AE41DE-D56F-48C3-B7A4-31B5CFB32DCE}" type="slidenum">
              <a:rPr lang="en-US" sz="1400" dirty="0">
                <a:solidFill>
                  <a:schemeClr val="tx1"/>
                </a:solidFill>
              </a:rPr>
              <a:t>31</a:t>
            </a:fld>
            <a:endParaRPr lang="en-US" sz="1400" dirty="0">
              <a:solidFill>
                <a:schemeClr val="tx1"/>
              </a:solidFill>
            </a:endParaRPr>
          </a:p>
        </p:txBody>
      </p:sp>
      <p:sp>
        <p:nvSpPr>
          <p:cNvPr id="6" name="Title 5"/>
          <p:cNvSpPr txBox="1">
            <a:spLocks noGrp="1"/>
          </p:cNvSpPr>
          <p:nvPr>
            <p:ph type="title"/>
          </p:nvPr>
        </p:nvSpPr>
        <p:spPr>
          <a:xfrm>
            <a:off x="214828" y="269242"/>
            <a:ext cx="11848642" cy="674031"/>
          </a:xfrm>
          <a:prstGeom prst="rect">
            <a:avLst/>
          </a:prstGeom>
          <a:noFill/>
        </p:spPr>
        <p:txBody>
          <a:bodyPr wrap="square" rtlCol="0">
            <a:spAutoFit/>
          </a:bodyPr>
          <a:lstStyle/>
          <a:p>
            <a:r>
              <a:rPr lang="en-US" sz="4200" b="1" dirty="0">
                <a:solidFill>
                  <a:schemeClr val="accent4">
                    <a:lumMod val="75000"/>
                  </a:schemeClr>
                </a:solidFill>
                <a:latin typeface="+mj-lt"/>
              </a:rPr>
              <a:t>REGIONAL ADVISORY COUNCIL OBLIGATIONS</a:t>
            </a:r>
          </a:p>
        </p:txBody>
      </p:sp>
    </p:spTree>
    <p:extLst>
      <p:ext uri="{BB962C8B-B14F-4D97-AF65-F5344CB8AC3E}">
        <p14:creationId xmlns:p14="http://schemas.microsoft.com/office/powerpoint/2010/main" val="2307647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4076" y="3252157"/>
            <a:ext cx="8596668" cy="573303"/>
          </a:xfrm>
        </p:spPr>
        <p:txBody>
          <a:bodyPr>
            <a:normAutofit fontScale="90000"/>
          </a:bodyPr>
          <a:lstStyle/>
          <a:p>
            <a:pPr algn="ctr"/>
            <a:br>
              <a:rPr lang="en-US" dirty="0">
                <a:solidFill>
                  <a:schemeClr val="accent4">
                    <a:lumMod val="75000"/>
                  </a:schemeClr>
                </a:solidFill>
                <a:latin typeface="Georgia" panose="02040502050405020303" pitchFamily="18" charset="0"/>
              </a:rPr>
            </a:br>
            <a:br>
              <a:rPr lang="en-US" cap="all" dirty="0">
                <a:solidFill>
                  <a:schemeClr val="accent4">
                    <a:lumMod val="75000"/>
                  </a:schemeClr>
                </a:solidFill>
                <a:latin typeface="Georgia" panose="02040502050405020303" pitchFamily="18" charset="0"/>
              </a:rPr>
            </a:br>
            <a:r>
              <a:rPr lang="en-US" cap="all" dirty="0">
                <a:solidFill>
                  <a:schemeClr val="accent4">
                    <a:lumMod val="75000"/>
                  </a:schemeClr>
                </a:solidFill>
              </a:rPr>
              <a:t>Guidance Regarding Operating Agreements for  Regional LEADERSHIP Teams And Regional Advisory Councils</a:t>
            </a:r>
            <a:br>
              <a:rPr lang="en-US" cap="all" dirty="0">
                <a:solidFill>
                  <a:schemeClr val="accent4">
                    <a:lumMod val="75000"/>
                  </a:schemeClr>
                </a:solidFill>
              </a:rPr>
            </a:br>
            <a:endParaRPr lang="en-US" cap="all" dirty="0">
              <a:solidFill>
                <a:schemeClr val="accent4">
                  <a:lumMod val="75000"/>
                </a:schemeClr>
              </a:solidFill>
            </a:endParaRPr>
          </a:p>
        </p:txBody>
      </p:sp>
      <p:sp>
        <p:nvSpPr>
          <p:cNvPr id="3" name="Slide Number Placeholder 4"/>
          <p:cNvSpPr>
            <a:spLocks noGrp="1"/>
          </p:cNvSpPr>
          <p:nvPr>
            <p:ph type="sldNum" sz="quarter" idx="12"/>
          </p:nvPr>
        </p:nvSpPr>
        <p:spPr>
          <a:xfrm>
            <a:off x="11293233" y="6300154"/>
            <a:ext cx="683339" cy="365125"/>
          </a:xfrm>
        </p:spPr>
        <p:txBody>
          <a:bodyPr/>
          <a:lstStyle/>
          <a:p>
            <a:fld id="{26AE41DE-D56F-48C3-B7A4-31B5CFB32DCE}" type="slidenum">
              <a:rPr lang="en-US" sz="1400" dirty="0">
                <a:solidFill>
                  <a:schemeClr val="tx1"/>
                </a:solidFill>
              </a:rPr>
              <a:t>32</a:t>
            </a:fld>
            <a:endParaRPr lang="en-US" sz="1400" dirty="0">
              <a:solidFill>
                <a:schemeClr val="tx1"/>
              </a:solidFill>
            </a:endParaRPr>
          </a:p>
        </p:txBody>
      </p:sp>
    </p:spTree>
    <p:extLst>
      <p:ext uri="{BB962C8B-B14F-4D97-AF65-F5344CB8AC3E}">
        <p14:creationId xmlns:p14="http://schemas.microsoft.com/office/powerpoint/2010/main" val="3463285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99031" y="2016938"/>
            <a:ext cx="4802946" cy="5117699"/>
          </a:xfrm>
        </p:spPr>
        <p:txBody>
          <a:bodyPr>
            <a:normAutofit/>
          </a:bodyPr>
          <a:lstStyle/>
          <a:p>
            <a:pPr lvl="1"/>
            <a:r>
              <a:rPr lang="en-US" sz="1600" dirty="0">
                <a:latin typeface="Calibri" panose="020F0502020204030204" pitchFamily="34" charset="0"/>
              </a:rPr>
              <a:t>Membership </a:t>
            </a:r>
          </a:p>
          <a:p>
            <a:pPr lvl="2"/>
            <a:r>
              <a:rPr lang="en-US" sz="1400" dirty="0">
                <a:latin typeface="Calibri" panose="020F0502020204030204" pitchFamily="34" charset="0"/>
              </a:rPr>
              <a:t>Whether members may identify a designee to participate on the team in their stead</a:t>
            </a:r>
          </a:p>
          <a:p>
            <a:pPr lvl="2"/>
            <a:r>
              <a:rPr lang="en-US" sz="1400" dirty="0">
                <a:latin typeface="Calibri" panose="020F0502020204030204" pitchFamily="34" charset="0"/>
              </a:rPr>
              <a:t>How to address inconsistent participation of a team member, should that situation arise</a:t>
            </a:r>
          </a:p>
          <a:p>
            <a:pPr lvl="1"/>
            <a:r>
              <a:rPr lang="en-US" sz="1600" dirty="0">
                <a:latin typeface="Calibri" panose="020F0502020204030204" pitchFamily="34" charset="0"/>
              </a:rPr>
              <a:t>How to handle discussion during meetings</a:t>
            </a:r>
          </a:p>
          <a:p>
            <a:pPr lvl="1"/>
            <a:r>
              <a:rPr lang="en-US" sz="1600" dirty="0">
                <a:latin typeface="Calibri" panose="020F0502020204030204" pitchFamily="34" charset="0"/>
              </a:rPr>
              <a:t>Core values </a:t>
            </a:r>
          </a:p>
          <a:p>
            <a:pPr lvl="1"/>
            <a:r>
              <a:rPr lang="en-US" sz="1600" dirty="0">
                <a:latin typeface="Calibri" panose="020F0502020204030204" pitchFamily="34" charset="0"/>
              </a:rPr>
              <a:t>Group norms</a:t>
            </a:r>
          </a:p>
          <a:p>
            <a:pPr lvl="1"/>
            <a:r>
              <a:rPr lang="en-US" sz="1600" dirty="0">
                <a:latin typeface="Calibri" panose="020F0502020204030204" pitchFamily="34" charset="0"/>
              </a:rPr>
              <a:t>Who has decision-making authority </a:t>
            </a:r>
          </a:p>
          <a:p>
            <a:pPr lvl="1"/>
            <a:r>
              <a:rPr lang="en-US" sz="1600" dirty="0">
                <a:latin typeface="Calibri" panose="020F0502020204030204" pitchFamily="34" charset="0"/>
              </a:rPr>
              <a:t>How decisions will be made (e.g., consensus, voting, other process) </a:t>
            </a:r>
          </a:p>
          <a:p>
            <a:pPr lvl="1"/>
            <a:r>
              <a:rPr lang="en-US" sz="1600" dirty="0">
                <a:latin typeface="Calibri" panose="020F0502020204030204" pitchFamily="34" charset="0"/>
              </a:rPr>
              <a:t>How the group will resolve conflict </a:t>
            </a:r>
          </a:p>
          <a:p>
            <a:pPr lvl="1"/>
            <a:r>
              <a:rPr lang="en-US" sz="1600" dirty="0">
                <a:latin typeface="Calibri" panose="020F0502020204030204" pitchFamily="34" charset="0"/>
              </a:rPr>
              <a:t>How the group will ensure inclusion of the youth and family voice in assessing community needs, and decision making</a:t>
            </a:r>
          </a:p>
          <a:p>
            <a:pPr lvl="1"/>
            <a:endParaRPr lang="en-US" dirty="0">
              <a:latin typeface="Calibri" panose="020F0502020204030204" pitchFamily="34" charset="0"/>
            </a:endParaRPr>
          </a:p>
        </p:txBody>
      </p:sp>
      <p:sp>
        <p:nvSpPr>
          <p:cNvPr id="5" name="Content Placeholder 4"/>
          <p:cNvSpPr>
            <a:spLocks noGrp="1"/>
          </p:cNvSpPr>
          <p:nvPr>
            <p:ph sz="half" idx="2"/>
          </p:nvPr>
        </p:nvSpPr>
        <p:spPr>
          <a:xfrm>
            <a:off x="5451709" y="1999987"/>
            <a:ext cx="6044080" cy="4588100"/>
          </a:xfrm>
        </p:spPr>
        <p:txBody>
          <a:bodyPr>
            <a:noAutofit/>
          </a:bodyPr>
          <a:lstStyle/>
          <a:p>
            <a:r>
              <a:rPr lang="en-US" sz="1600" dirty="0">
                <a:latin typeface="Calibri" panose="020F0502020204030204" pitchFamily="34" charset="0"/>
              </a:rPr>
              <a:t>Responsibilities related to:</a:t>
            </a:r>
          </a:p>
          <a:p>
            <a:pPr lvl="1"/>
            <a:r>
              <a:rPr lang="en-US" sz="1600" dirty="0">
                <a:latin typeface="Calibri" panose="020F0502020204030204" pitchFamily="34" charset="0"/>
              </a:rPr>
              <a:t>Meeting facilitation</a:t>
            </a:r>
          </a:p>
          <a:p>
            <a:pPr lvl="1"/>
            <a:r>
              <a:rPr lang="en-US" sz="1600" dirty="0">
                <a:latin typeface="Calibri" panose="020F0502020204030204" pitchFamily="34" charset="0"/>
              </a:rPr>
              <a:t>Development of meeting agendas</a:t>
            </a:r>
          </a:p>
          <a:p>
            <a:pPr lvl="1"/>
            <a:r>
              <a:rPr lang="en-US" sz="1600" dirty="0">
                <a:latin typeface="Calibri" panose="020F0502020204030204" pitchFamily="34" charset="0"/>
              </a:rPr>
              <a:t>Meeting minutes</a:t>
            </a:r>
          </a:p>
          <a:p>
            <a:pPr lvl="1"/>
            <a:r>
              <a:rPr lang="en-US" sz="1600" dirty="0">
                <a:latin typeface="Calibri" panose="020F0502020204030204" pitchFamily="34" charset="0"/>
              </a:rPr>
              <a:t>Meeting frequency</a:t>
            </a:r>
          </a:p>
          <a:p>
            <a:r>
              <a:rPr lang="en-US" sz="1600" dirty="0">
                <a:latin typeface="Calibri" panose="020F0502020204030204" pitchFamily="34" charset="0"/>
              </a:rPr>
              <a:t>Confidentiality </a:t>
            </a:r>
          </a:p>
          <a:p>
            <a:r>
              <a:rPr lang="en-US" sz="1600" dirty="0">
                <a:latin typeface="Calibri" panose="020F0502020204030204" pitchFamily="34" charset="0"/>
              </a:rPr>
              <a:t>Representation on, or relationship to, other local/regional health and human service related governance or advisory bodies</a:t>
            </a:r>
          </a:p>
          <a:p>
            <a:r>
              <a:rPr lang="en-US" sz="1600" dirty="0">
                <a:latin typeface="Calibri" panose="020F0502020204030204" pitchFamily="34" charset="0"/>
              </a:rPr>
              <a:t>Implementation and monitoring of regional strategic plan</a:t>
            </a:r>
          </a:p>
          <a:p>
            <a:r>
              <a:rPr lang="en-US" sz="1600" dirty="0">
                <a:latin typeface="Calibri" panose="020F0502020204030204" pitchFamily="34" charset="0"/>
              </a:rPr>
              <a:t>The formation of ad-hoc and/or standing committees, work groups, etc., to facilitate group work</a:t>
            </a:r>
          </a:p>
          <a:p>
            <a:r>
              <a:rPr lang="en-US" sz="1600" dirty="0">
                <a:latin typeface="Calibri" panose="020F0502020204030204" pitchFamily="34" charset="0"/>
              </a:rPr>
              <a:t>Other avenues for community input and subcommittee membership for partners who do not sit on the Regional Advisory Council or the Regional Leadership Team</a:t>
            </a:r>
          </a:p>
        </p:txBody>
      </p:sp>
      <p:sp>
        <p:nvSpPr>
          <p:cNvPr id="9" name="Slide Number Placeholder 3"/>
          <p:cNvSpPr txBox="1">
            <a:spLocks/>
          </p:cNvSpPr>
          <p:nvPr/>
        </p:nvSpPr>
        <p:spPr>
          <a:xfrm>
            <a:off x="11154120" y="6333013"/>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400" b="1" smtClean="0">
                <a:solidFill>
                  <a:schemeClr val="tx1"/>
                </a:solidFill>
                <a:latin typeface="+mj-lt"/>
              </a:rPr>
              <a:pPr/>
              <a:t>33</a:t>
            </a:fld>
            <a:endParaRPr lang="en-US" sz="1400" b="1" dirty="0">
              <a:solidFill>
                <a:schemeClr val="tx1"/>
              </a:solidFill>
              <a:latin typeface="+mj-lt"/>
            </a:endParaRPr>
          </a:p>
        </p:txBody>
      </p:sp>
      <p:sp>
        <p:nvSpPr>
          <p:cNvPr id="7" name="TextBox 6"/>
          <p:cNvSpPr txBox="1"/>
          <p:nvPr/>
        </p:nvSpPr>
        <p:spPr>
          <a:xfrm>
            <a:off x="365741" y="273683"/>
            <a:ext cx="11130048" cy="1600438"/>
          </a:xfrm>
          <a:prstGeom prst="rect">
            <a:avLst/>
          </a:prstGeom>
          <a:noFill/>
        </p:spPr>
        <p:txBody>
          <a:bodyPr wrap="square" rtlCol="0">
            <a:spAutoFit/>
          </a:bodyPr>
          <a:lstStyle/>
          <a:p>
            <a:r>
              <a:rPr lang="en-US" sz="4200" b="1" dirty="0">
                <a:solidFill>
                  <a:schemeClr val="accent4">
                    <a:lumMod val="75000"/>
                  </a:schemeClr>
                </a:solidFill>
                <a:latin typeface="+mj-lt"/>
                <a:cs typeface="Calibri" panose="020F0502020204030204" pitchFamily="34" charset="0"/>
              </a:rPr>
              <a:t>GUIDANCE ON OPERATING AGREEMENTS</a:t>
            </a:r>
          </a:p>
          <a:p>
            <a:endParaRPr lang="en-US" sz="2800" b="1" dirty="0">
              <a:solidFill>
                <a:schemeClr val="accent4">
                  <a:lumMod val="75000"/>
                </a:schemeClr>
              </a:solidFill>
              <a:latin typeface="+mj-lt"/>
              <a:cs typeface="Calibri" panose="020F0502020204030204" pitchFamily="34" charset="0"/>
            </a:endParaRPr>
          </a:p>
          <a:p>
            <a:r>
              <a:rPr lang="en-US" sz="2800" b="1" dirty="0">
                <a:solidFill>
                  <a:schemeClr val="accent4">
                    <a:lumMod val="75000"/>
                  </a:schemeClr>
                </a:solidFill>
                <a:latin typeface="+mj-lt"/>
                <a:cs typeface="Calibri" panose="020F0502020204030204" pitchFamily="34" charset="0"/>
              </a:rPr>
              <a:t>Suggested Elements</a:t>
            </a:r>
          </a:p>
        </p:txBody>
      </p:sp>
      <p:pic>
        <p:nvPicPr>
          <p:cNvPr id="6" name="Picture 5"/>
          <p:cNvPicPr>
            <a:picLocks noChangeAspect="1"/>
          </p:cNvPicPr>
          <p:nvPr/>
        </p:nvPicPr>
        <p:blipFill>
          <a:blip r:embed="rId2"/>
          <a:stretch>
            <a:fillRect/>
          </a:stretch>
        </p:blipFill>
        <p:spPr>
          <a:xfrm>
            <a:off x="9770534" y="1073902"/>
            <a:ext cx="2066925" cy="2209800"/>
          </a:xfrm>
          <a:prstGeom prst="ellipse">
            <a:avLst/>
          </a:prstGeom>
          <a:ln>
            <a:noFill/>
          </a:ln>
          <a:effectLst>
            <a:softEdge rad="112500"/>
          </a:effectLst>
        </p:spPr>
      </p:pic>
    </p:spTree>
    <p:extLst>
      <p:ext uri="{BB962C8B-B14F-4D97-AF65-F5344CB8AC3E}">
        <p14:creationId xmlns:p14="http://schemas.microsoft.com/office/powerpoint/2010/main" val="2159817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50325" y="1895419"/>
            <a:ext cx="11039061" cy="4749202"/>
          </a:xfrm>
        </p:spPr>
        <p:txBody>
          <a:bodyPr>
            <a:normAutofit/>
          </a:bodyPr>
          <a:lstStyle/>
          <a:p>
            <a:pPr>
              <a:spcBef>
                <a:spcPts val="0"/>
              </a:spcBef>
              <a:buClr>
                <a:schemeClr val="accent4">
                  <a:lumMod val="60000"/>
                  <a:lumOff val="40000"/>
                </a:schemeClr>
              </a:buClr>
            </a:pPr>
            <a:r>
              <a:rPr lang="en-US" b="1" dirty="0">
                <a:solidFill>
                  <a:schemeClr val="accent2">
                    <a:lumMod val="50000"/>
                  </a:schemeClr>
                </a:solidFill>
                <a:latin typeface="Calibri" panose="020F0502020204030204" pitchFamily="34" charset="0"/>
              </a:rPr>
              <a:t>Group Norms:</a:t>
            </a:r>
            <a:r>
              <a:rPr lang="en-US" dirty="0">
                <a:solidFill>
                  <a:schemeClr val="accent2">
                    <a:lumMod val="50000"/>
                  </a:schemeClr>
                </a:solidFill>
                <a:latin typeface="Calibri" panose="020F0502020204030204" pitchFamily="34" charset="0"/>
              </a:rPr>
              <a:t> </a:t>
            </a:r>
            <a:r>
              <a:rPr lang="en-US" dirty="0">
                <a:solidFill>
                  <a:schemeClr val="tx1"/>
                </a:solidFill>
                <a:latin typeface="Calibri" panose="020F0502020204030204" pitchFamily="34" charset="0"/>
              </a:rPr>
              <a:t>Define and clarify what members expect of themselves and each other. Examples include sharing “air time” at meetings, expressing feelings as well as ideas, handling disagreement, preparation for and attendance at meetings, and completion of tasks in a timely way. </a:t>
            </a:r>
          </a:p>
          <a:p>
            <a:pPr marL="0" indent="0">
              <a:spcBef>
                <a:spcPts val="0"/>
              </a:spcBef>
              <a:buClr>
                <a:schemeClr val="accent4">
                  <a:lumMod val="60000"/>
                  <a:lumOff val="40000"/>
                </a:schemeClr>
              </a:buClr>
              <a:buNone/>
            </a:pPr>
            <a:endParaRPr lang="en-US" dirty="0">
              <a:solidFill>
                <a:schemeClr val="tx1"/>
              </a:solidFill>
              <a:latin typeface="Calibri" panose="020F0502020204030204" pitchFamily="34" charset="0"/>
            </a:endParaRPr>
          </a:p>
          <a:p>
            <a:pPr>
              <a:spcBef>
                <a:spcPts val="0"/>
              </a:spcBef>
              <a:buClr>
                <a:schemeClr val="accent4">
                  <a:lumMod val="60000"/>
                  <a:lumOff val="40000"/>
                </a:schemeClr>
              </a:buClr>
            </a:pPr>
            <a:r>
              <a:rPr lang="en-US" b="1" dirty="0">
                <a:solidFill>
                  <a:schemeClr val="accent2">
                    <a:lumMod val="50000"/>
                  </a:schemeClr>
                </a:solidFill>
                <a:latin typeface="Calibri" panose="020F0502020204030204" pitchFamily="34" charset="0"/>
              </a:rPr>
              <a:t>Shared leadership: </a:t>
            </a:r>
            <a:r>
              <a:rPr lang="en-US" dirty="0">
                <a:solidFill>
                  <a:schemeClr val="tx1"/>
                </a:solidFill>
                <a:latin typeface="Calibri" panose="020F0502020204030204" pitchFamily="34" charset="0"/>
              </a:rPr>
              <a:t>Consider using the Appreciative Leadership framework to define your team’s leadership style and make the most use of the Team’s creative potential and individual strengths.</a:t>
            </a:r>
          </a:p>
          <a:p>
            <a:pPr marL="0" indent="0">
              <a:spcBef>
                <a:spcPts val="0"/>
              </a:spcBef>
              <a:buClr>
                <a:schemeClr val="accent4">
                  <a:lumMod val="60000"/>
                  <a:lumOff val="40000"/>
                </a:schemeClr>
              </a:buClr>
              <a:buNone/>
            </a:pPr>
            <a:endParaRPr lang="en-US" b="1" i="1" dirty="0">
              <a:solidFill>
                <a:srgbClr val="54A021">
                  <a:lumMod val="50000"/>
                </a:srgbClr>
              </a:solidFill>
              <a:latin typeface="Calibri" panose="020F0502020204030204" pitchFamily="34" charset="0"/>
            </a:endParaRPr>
          </a:p>
          <a:p>
            <a:pPr>
              <a:spcBef>
                <a:spcPts val="0"/>
              </a:spcBef>
              <a:buClr>
                <a:schemeClr val="accent4">
                  <a:lumMod val="60000"/>
                  <a:lumOff val="40000"/>
                </a:schemeClr>
              </a:buClr>
            </a:pPr>
            <a:r>
              <a:rPr lang="en-US" b="1" dirty="0">
                <a:solidFill>
                  <a:schemeClr val="accent2">
                    <a:lumMod val="50000"/>
                  </a:schemeClr>
                </a:solidFill>
                <a:latin typeface="Calibri" panose="020F0502020204030204" pitchFamily="34" charset="0"/>
              </a:rPr>
              <a:t>Decision-Making</a:t>
            </a:r>
          </a:p>
          <a:p>
            <a:pPr lvl="1">
              <a:spcBef>
                <a:spcPts val="0"/>
              </a:spcBef>
              <a:spcAft>
                <a:spcPts val="0"/>
              </a:spcAft>
              <a:buClr>
                <a:schemeClr val="accent4">
                  <a:lumMod val="60000"/>
                  <a:lumOff val="40000"/>
                </a:schemeClr>
              </a:buClr>
            </a:pPr>
            <a:r>
              <a:rPr lang="en-US" sz="2000" dirty="0">
                <a:solidFill>
                  <a:schemeClr val="tx1"/>
                </a:solidFill>
                <a:latin typeface="Calibri" panose="020F0502020204030204" pitchFamily="34" charset="0"/>
              </a:rPr>
              <a:t>Clarify how the Team will make decisions. </a:t>
            </a:r>
          </a:p>
          <a:p>
            <a:pPr lvl="1">
              <a:spcBef>
                <a:spcPts val="0"/>
              </a:spcBef>
              <a:spcAft>
                <a:spcPts val="0"/>
              </a:spcAft>
              <a:buClr>
                <a:schemeClr val="accent4">
                  <a:lumMod val="60000"/>
                  <a:lumOff val="40000"/>
                </a:schemeClr>
              </a:buClr>
            </a:pPr>
            <a:r>
              <a:rPr lang="en-US" sz="2000" dirty="0">
                <a:solidFill>
                  <a:schemeClr val="tx1"/>
                </a:solidFill>
                <a:latin typeface="Calibri" panose="020F0502020204030204" pitchFamily="34" charset="0"/>
              </a:rPr>
              <a:t>Determine how the Team will include youth and family voice in decision-making.</a:t>
            </a:r>
          </a:p>
          <a:p>
            <a:pPr lvl="1">
              <a:spcBef>
                <a:spcPts val="0"/>
              </a:spcBef>
              <a:spcAft>
                <a:spcPts val="0"/>
              </a:spcAft>
              <a:buClr>
                <a:schemeClr val="accent4">
                  <a:lumMod val="60000"/>
                  <a:lumOff val="40000"/>
                </a:schemeClr>
              </a:buClr>
            </a:pPr>
            <a:r>
              <a:rPr lang="en-US" sz="2000" dirty="0">
                <a:solidFill>
                  <a:schemeClr val="tx1"/>
                </a:solidFill>
                <a:latin typeface="Calibri" panose="020F0502020204030204" pitchFamily="34" charset="0"/>
              </a:rPr>
              <a:t>Determine whether members may send an informed designee in their place who will have the same decision-making authority as all other team members.</a:t>
            </a:r>
          </a:p>
          <a:p>
            <a:pPr lvl="1"/>
            <a:endParaRPr lang="en-US" sz="1800" dirty="0">
              <a:solidFill>
                <a:schemeClr val="tx1"/>
              </a:solidFill>
              <a:latin typeface="Calibri" panose="020F0502020204030204" pitchFamily="34" charset="0"/>
            </a:endParaRPr>
          </a:p>
          <a:p>
            <a:pPr marL="0" indent="0">
              <a:buNone/>
            </a:pPr>
            <a:endParaRPr lang="en-US" sz="1600" dirty="0">
              <a:solidFill>
                <a:schemeClr val="tx1"/>
              </a:solidFill>
              <a:latin typeface="Calibri" panose="020F0502020204030204" pitchFamily="34" charset="0"/>
            </a:endParaRPr>
          </a:p>
        </p:txBody>
      </p:sp>
      <p:sp>
        <p:nvSpPr>
          <p:cNvPr id="8" name="Slide Number Placeholder 3"/>
          <p:cNvSpPr txBox="1">
            <a:spLocks/>
          </p:cNvSpPr>
          <p:nvPr/>
        </p:nvSpPr>
        <p:spPr>
          <a:xfrm>
            <a:off x="11159361" y="627949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400" b="1" smtClean="0">
                <a:solidFill>
                  <a:schemeClr val="tx1"/>
                </a:solidFill>
                <a:latin typeface="+mj-lt"/>
              </a:rPr>
              <a:pPr/>
              <a:t>34</a:t>
            </a:fld>
            <a:endParaRPr lang="en-US" sz="1400" b="1" dirty="0">
              <a:solidFill>
                <a:schemeClr val="tx1"/>
              </a:solidFill>
              <a:latin typeface="+mj-lt"/>
            </a:endParaRPr>
          </a:p>
        </p:txBody>
      </p:sp>
      <p:sp>
        <p:nvSpPr>
          <p:cNvPr id="5" name="TextBox 4"/>
          <p:cNvSpPr txBox="1"/>
          <p:nvPr/>
        </p:nvSpPr>
        <p:spPr>
          <a:xfrm>
            <a:off x="248414" y="165100"/>
            <a:ext cx="11140972" cy="1384995"/>
          </a:xfrm>
          <a:prstGeom prst="rect">
            <a:avLst/>
          </a:prstGeom>
          <a:noFill/>
        </p:spPr>
        <p:txBody>
          <a:bodyPr wrap="square" rtlCol="0">
            <a:spAutoFit/>
          </a:bodyPr>
          <a:lstStyle/>
          <a:p>
            <a:r>
              <a:rPr lang="en-US" sz="4200" b="1" dirty="0">
                <a:solidFill>
                  <a:schemeClr val="accent4">
                    <a:lumMod val="75000"/>
                  </a:schemeClr>
                </a:solidFill>
                <a:latin typeface="+mj-lt"/>
                <a:cs typeface="Calibri" panose="020F0502020204030204" pitchFamily="34" charset="0"/>
              </a:rPr>
              <a:t>GUIDANCE ON OPERATING AGREEMENTS (cont.)</a:t>
            </a:r>
          </a:p>
        </p:txBody>
      </p:sp>
    </p:spTree>
    <p:extLst>
      <p:ext uri="{BB962C8B-B14F-4D97-AF65-F5344CB8AC3E}">
        <p14:creationId xmlns:p14="http://schemas.microsoft.com/office/powerpoint/2010/main" val="2212072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81" y="73572"/>
            <a:ext cx="10058400" cy="1609344"/>
          </a:xfrm>
        </p:spPr>
        <p:txBody>
          <a:bodyPr>
            <a:normAutofit/>
          </a:bodyPr>
          <a:lstStyle/>
          <a:p>
            <a:r>
              <a:rPr lang="en-US" sz="4400" b="1" dirty="0">
                <a:solidFill>
                  <a:schemeClr val="accent4">
                    <a:lumMod val="75000"/>
                  </a:schemeClr>
                </a:solidFill>
              </a:rPr>
              <a:t>CONTEXT</a:t>
            </a:r>
          </a:p>
        </p:txBody>
      </p:sp>
      <p:sp>
        <p:nvSpPr>
          <p:cNvPr id="3" name="Content Placeholder 2"/>
          <p:cNvSpPr>
            <a:spLocks noGrp="1"/>
          </p:cNvSpPr>
          <p:nvPr>
            <p:ph sz="half" idx="1"/>
          </p:nvPr>
        </p:nvSpPr>
        <p:spPr>
          <a:xfrm>
            <a:off x="243281" y="2194560"/>
            <a:ext cx="5581447" cy="3977640"/>
          </a:xfrm>
        </p:spPr>
        <p:txBody>
          <a:bodyPr>
            <a:noAutofit/>
          </a:bodyPr>
          <a:lstStyle/>
          <a:p>
            <a:pPr marL="0" indent="0">
              <a:buNone/>
            </a:pPr>
            <a:r>
              <a:rPr lang="en-US" sz="2800" b="1" dirty="0">
                <a:solidFill>
                  <a:schemeClr val="tx1"/>
                </a:solidFill>
                <a:latin typeface="Calibri" panose="020F0502020204030204" pitchFamily="34" charset="0"/>
              </a:rPr>
              <a:t>This framework:</a:t>
            </a:r>
          </a:p>
          <a:p>
            <a:pPr lvl="1"/>
            <a:r>
              <a:rPr lang="en-US" sz="2000" dirty="0">
                <a:latin typeface="Calibri" panose="020F0502020204030204" pitchFamily="34" charset="0"/>
              </a:rPr>
              <a:t>w</a:t>
            </a:r>
            <a:r>
              <a:rPr lang="en-US" sz="2000" dirty="0">
                <a:solidFill>
                  <a:schemeClr val="tx1"/>
                </a:solidFill>
                <a:latin typeface="Calibri" panose="020F0502020204030204" pitchFamily="34" charset="0"/>
              </a:rPr>
              <a:t>as initially conceived and developed by the Integrating Family Services Leadership and Governance Work Group, with substantial input from community partners, the IFS State Leadership Team, and the IFS Management Team. </a:t>
            </a:r>
          </a:p>
          <a:p>
            <a:pPr lvl="1"/>
            <a:r>
              <a:rPr lang="en-US" sz="2000" dirty="0">
                <a:latin typeface="Calibri" panose="020F0502020204030204" pitchFamily="34" charset="0"/>
                <a:cs typeface="Calibri" panose="020F0502020204030204" pitchFamily="34" charset="0"/>
              </a:rPr>
              <a:t>this framework may be used by AHS community partners to provide general guidance to regional groups that have a decision making (deliberative) OR advisory (consultative) role in their community’s health and human services delivery systems.</a:t>
            </a:r>
          </a:p>
          <a:p>
            <a:pPr lvl="1"/>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pPr lvl="1"/>
            <a:endParaRPr lang="en-US" sz="2000" dirty="0">
              <a:latin typeface="Calibri" panose="020F0502020204030204" pitchFamily="34" charset="0"/>
              <a:cs typeface="Calibri" panose="020F0502020204030204" pitchFamily="34" charset="0"/>
            </a:endParaRPr>
          </a:p>
          <a:p>
            <a:pPr lvl="1"/>
            <a:endParaRPr lang="en-US" sz="2000" dirty="0">
              <a:solidFill>
                <a:schemeClr val="tx1"/>
              </a:solidFill>
              <a:latin typeface="Calibri" panose="020F0502020204030204" pitchFamily="34" charset="0"/>
            </a:endParaRPr>
          </a:p>
        </p:txBody>
      </p:sp>
      <p:sp>
        <p:nvSpPr>
          <p:cNvPr id="4" name="Content Placeholder 3">
            <a:extLst>
              <a:ext uri="{FF2B5EF4-FFF2-40B4-BE49-F238E27FC236}">
                <a16:creationId xmlns:a16="http://schemas.microsoft.com/office/drawing/2014/main" id="{1968DD13-1A21-4459-B11A-F348E8A19627}"/>
              </a:ext>
            </a:extLst>
          </p:cNvPr>
          <p:cNvSpPr>
            <a:spLocks noGrp="1"/>
          </p:cNvSpPr>
          <p:nvPr>
            <p:ph sz="half" idx="2"/>
          </p:nvPr>
        </p:nvSpPr>
        <p:spPr>
          <a:xfrm>
            <a:off x="6364223" y="981513"/>
            <a:ext cx="5313251" cy="5190688"/>
          </a:xfrm>
        </p:spPr>
        <p:txBody>
          <a:bodyPr>
            <a:normAutofit fontScale="92500"/>
          </a:bodyPr>
          <a:lstStyle/>
          <a:p>
            <a:pPr marL="0" indent="0">
              <a:buNone/>
            </a:pPr>
            <a:r>
              <a:rPr lang="en-US" sz="3000" b="1" dirty="0">
                <a:latin typeface="Calibri" panose="020F0502020204030204" pitchFamily="34" charset="0"/>
                <a:cs typeface="Calibri" panose="020F0502020204030204" pitchFamily="34" charset="0"/>
              </a:rPr>
              <a:t>Intended Use: </a:t>
            </a:r>
          </a:p>
          <a:p>
            <a:r>
              <a:rPr lang="en-US" dirty="0">
                <a:latin typeface="Calibri" panose="020F0502020204030204" pitchFamily="34" charset="0"/>
                <a:cs typeface="Calibri" panose="020F0502020204030204" pitchFamily="34" charset="0"/>
              </a:rPr>
              <a:t>The establishment of local Regional Leadership Teams and Regional Advisory Councils will create opportunities for holistic and systems-level conversations to occur; these groups also offer opportunities for regions to create and support specialized working groups regarding children, youth, and families. </a:t>
            </a:r>
          </a:p>
          <a:p>
            <a:r>
              <a:rPr lang="en-US" dirty="0">
                <a:latin typeface="Calibri" panose="020F0502020204030204" pitchFamily="34" charset="0"/>
                <a:cs typeface="Calibri" panose="020F0502020204030204" pitchFamily="34" charset="0"/>
              </a:rPr>
              <a:t>Regional leadership teams may serve as vehicles for: </a:t>
            </a:r>
          </a:p>
          <a:p>
            <a:pPr lvl="1">
              <a:spcBef>
                <a:spcPts val="0"/>
              </a:spcBef>
              <a:buFont typeface="Arial" panose="020B0604020202020204" pitchFamily="34" charset="0"/>
              <a:buChar char="•"/>
            </a:pPr>
            <a:r>
              <a:rPr lang="en-US" sz="2000" dirty="0">
                <a:latin typeface="Calibri" panose="020F0502020204030204" pitchFamily="34" charset="0"/>
                <a:cs typeface="Calibri" panose="020F0502020204030204" pitchFamily="34" charset="0"/>
              </a:rPr>
              <a:t>Decision-making and relationship-building,</a:t>
            </a:r>
          </a:p>
          <a:p>
            <a:pPr lvl="1">
              <a:spcBef>
                <a:spcPts val="0"/>
              </a:spcBef>
              <a:buFont typeface="Arial" panose="020B0604020202020204" pitchFamily="34" charset="0"/>
              <a:buChar char="•"/>
            </a:pPr>
            <a:r>
              <a:rPr lang="en-US" sz="2000" dirty="0">
                <a:latin typeface="Calibri" panose="020F0502020204030204" pitchFamily="34" charset="0"/>
                <a:cs typeface="Calibri" panose="020F0502020204030204" pitchFamily="34" charset="0"/>
              </a:rPr>
              <a:t>Promoting reciprocity, </a:t>
            </a:r>
          </a:p>
          <a:p>
            <a:pPr lvl="1">
              <a:spcBef>
                <a:spcPts val="0"/>
              </a:spcBef>
              <a:buFont typeface="Arial" panose="020B0604020202020204" pitchFamily="34" charset="0"/>
              <a:buChar char="•"/>
            </a:pPr>
            <a:r>
              <a:rPr lang="en-US" sz="2000" dirty="0">
                <a:latin typeface="Calibri" panose="020F0502020204030204" pitchFamily="34" charset="0"/>
                <a:cs typeface="Calibri" panose="020F0502020204030204" pitchFamily="34" charset="0"/>
              </a:rPr>
              <a:t>Sharing accountability, </a:t>
            </a:r>
          </a:p>
          <a:p>
            <a:pPr lvl="1">
              <a:spcBef>
                <a:spcPts val="0"/>
              </a:spcBef>
              <a:buFont typeface="Arial" panose="020B0604020202020204" pitchFamily="34" charset="0"/>
              <a:buChar char="•"/>
            </a:pPr>
            <a:r>
              <a:rPr lang="en-US" sz="2000" dirty="0">
                <a:latin typeface="Calibri" panose="020F0502020204030204" pitchFamily="34" charset="0"/>
                <a:cs typeface="Calibri" panose="020F0502020204030204" pitchFamily="34" charset="0"/>
              </a:rPr>
              <a:t>Maximizing resources, </a:t>
            </a:r>
          </a:p>
          <a:p>
            <a:pPr lvl="1">
              <a:spcBef>
                <a:spcPts val="0"/>
              </a:spcBef>
              <a:buFont typeface="Arial" panose="020B0604020202020204" pitchFamily="34" charset="0"/>
              <a:buChar char="•"/>
            </a:pPr>
            <a:r>
              <a:rPr lang="en-US" sz="2000" dirty="0">
                <a:latin typeface="Calibri" panose="020F0502020204030204" pitchFamily="34" charset="0"/>
                <a:cs typeface="Calibri" panose="020F0502020204030204" pitchFamily="34" charset="0"/>
              </a:rPr>
              <a:t>Implementing and expanding best practice, and </a:t>
            </a:r>
          </a:p>
          <a:p>
            <a:pPr lvl="1">
              <a:spcBef>
                <a:spcPts val="0"/>
              </a:spcBef>
              <a:buFont typeface="Arial" panose="020B0604020202020204" pitchFamily="34" charset="0"/>
              <a:buChar char="•"/>
            </a:pPr>
            <a:r>
              <a:rPr lang="en-US" sz="2000" dirty="0">
                <a:latin typeface="Calibri" panose="020F0502020204030204" pitchFamily="34" charset="0"/>
                <a:cs typeface="Calibri" panose="020F0502020204030204" pitchFamily="34" charset="0"/>
              </a:rPr>
              <a:t>Creating safe spaces for difficult conversations regarding issues of shared concern.</a:t>
            </a:r>
            <a:endParaRPr lang="en-US" sz="2400" dirty="0"/>
          </a:p>
          <a:p>
            <a:endParaRPr lang="en-US" dirty="0"/>
          </a:p>
        </p:txBody>
      </p:sp>
      <p:sp>
        <p:nvSpPr>
          <p:cNvPr id="27" name="Slide Number Placeholder 4"/>
          <p:cNvSpPr>
            <a:spLocks noGrp="1"/>
          </p:cNvSpPr>
          <p:nvPr>
            <p:ph type="sldNum" sz="quarter" idx="12"/>
          </p:nvPr>
        </p:nvSpPr>
        <p:spPr/>
        <p:txBody>
          <a:bodyPr/>
          <a:lstStyle/>
          <a:p>
            <a:fld id="{26AE41DE-D56F-48C3-B7A4-31B5CFB32DCE}" type="slidenum">
              <a:rPr lang="en-US" sz="1400" dirty="0">
                <a:solidFill>
                  <a:schemeClr val="tx1"/>
                </a:solidFill>
              </a:rPr>
              <a:t>4</a:t>
            </a:fld>
            <a:endParaRPr lang="en-US" sz="1400" dirty="0">
              <a:solidFill>
                <a:schemeClr val="tx1"/>
              </a:solidFill>
            </a:endParaRPr>
          </a:p>
        </p:txBody>
      </p:sp>
    </p:spTree>
    <p:extLst>
      <p:ext uri="{BB962C8B-B14F-4D97-AF65-F5344CB8AC3E}">
        <p14:creationId xmlns:p14="http://schemas.microsoft.com/office/powerpoint/2010/main" val="640345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5673" y="235663"/>
            <a:ext cx="10810196" cy="1079045"/>
          </a:xfrm>
        </p:spPr>
        <p:txBody>
          <a:bodyPr>
            <a:normAutofit fontScale="90000"/>
          </a:bodyPr>
          <a:lstStyle/>
          <a:p>
            <a:r>
              <a:rPr lang="en-US" sz="4400" b="1" dirty="0">
                <a:solidFill>
                  <a:schemeClr val="accent4">
                    <a:lumMod val="75000"/>
                  </a:schemeClr>
                </a:solidFill>
              </a:rPr>
              <a:t>GUIDING PRINCIPLES of INTEGRATION EFFORTS</a:t>
            </a:r>
          </a:p>
        </p:txBody>
      </p:sp>
      <p:sp>
        <p:nvSpPr>
          <p:cNvPr id="3" name="Content Placeholder 2"/>
          <p:cNvSpPr>
            <a:spLocks noGrp="1"/>
          </p:cNvSpPr>
          <p:nvPr>
            <p:ph idx="1"/>
          </p:nvPr>
        </p:nvSpPr>
        <p:spPr>
          <a:xfrm>
            <a:off x="83890" y="1537363"/>
            <a:ext cx="11578023" cy="4963063"/>
          </a:xfrm>
        </p:spPr>
        <p:txBody>
          <a:bodyPr>
            <a:normAutofit fontScale="55000" lnSpcReduction="20000"/>
          </a:bodyPr>
          <a:lstStyle/>
          <a:p>
            <a:pPr marL="0" indent="0">
              <a:spcBef>
                <a:spcPct val="20000"/>
              </a:spcBef>
              <a:spcAft>
                <a:spcPts val="600"/>
              </a:spcAft>
              <a:buClr>
                <a:prstClr val="white"/>
              </a:buClr>
              <a:buNone/>
            </a:pPr>
            <a:endParaRPr lang="en-US" sz="3400" b="1" dirty="0">
              <a:solidFill>
                <a:prstClr val="black"/>
              </a:solidFill>
              <a:latin typeface="Calibri" panose="020F0502020204030204" pitchFamily="34" charset="0"/>
            </a:endParaRPr>
          </a:p>
          <a:p>
            <a:pPr marL="914400" lvl="1" indent="-457200">
              <a:spcBef>
                <a:spcPct val="20000"/>
              </a:spcBef>
              <a:spcAft>
                <a:spcPts val="600"/>
              </a:spcAft>
              <a:buClrTx/>
              <a:buSzPct val="100000"/>
              <a:buFont typeface="+mj-lt"/>
              <a:buAutoNum type="arabicPeriod"/>
            </a:pPr>
            <a:r>
              <a:rPr lang="en-US" sz="3400" dirty="0">
                <a:solidFill>
                  <a:prstClr val="black"/>
                </a:solidFill>
                <a:latin typeface="Calibri" panose="020F0502020204030204" pitchFamily="34" charset="0"/>
              </a:rPr>
              <a:t>Promote the well-being of Vermont’s children, youth and families. Policies, services and service providers are sensitive and responsive to the unique aspects of each family.</a:t>
            </a:r>
          </a:p>
          <a:p>
            <a:pPr marL="914400" lvl="1" indent="-457200">
              <a:spcBef>
                <a:spcPct val="20000"/>
              </a:spcBef>
              <a:spcAft>
                <a:spcPts val="600"/>
              </a:spcAft>
              <a:buClrTx/>
              <a:buSzPct val="100000"/>
              <a:buFont typeface="+mj-lt"/>
              <a:buAutoNum type="arabicPeriod"/>
            </a:pPr>
            <a:r>
              <a:rPr lang="en-US" sz="3400" dirty="0">
                <a:solidFill>
                  <a:prstClr val="black"/>
                </a:solidFill>
                <a:latin typeface="Calibri" panose="020F0502020204030204" pitchFamily="34" charset="0"/>
              </a:rPr>
              <a:t>Build communities’ capacity to provide a full range of resources in a flexible and timely way that is responsive to the needs of children and youth (prenatal through age 22) and families.</a:t>
            </a:r>
          </a:p>
          <a:p>
            <a:pPr marL="914400" lvl="1" indent="-457200">
              <a:spcBef>
                <a:spcPct val="20000"/>
              </a:spcBef>
              <a:spcAft>
                <a:spcPts val="600"/>
              </a:spcAft>
              <a:buClrTx/>
              <a:buSzPct val="100000"/>
              <a:buFont typeface="+mj-lt"/>
              <a:buAutoNum type="arabicPeriod"/>
            </a:pPr>
            <a:r>
              <a:rPr lang="en-US" sz="3400" dirty="0">
                <a:solidFill>
                  <a:prstClr val="black"/>
                </a:solidFill>
                <a:latin typeface="Calibri" panose="020F0502020204030204" pitchFamily="34" charset="0"/>
              </a:rPr>
              <a:t>Focus on the individual and the family. Understand the child's needs in the context of his/her family.</a:t>
            </a:r>
          </a:p>
          <a:p>
            <a:pPr marL="914400" lvl="1" indent="-457200">
              <a:spcBef>
                <a:spcPct val="20000"/>
              </a:spcBef>
              <a:spcAft>
                <a:spcPts val="600"/>
              </a:spcAft>
              <a:buClrTx/>
              <a:buSzPct val="100000"/>
              <a:buFont typeface="+mj-lt"/>
              <a:buAutoNum type="arabicPeriod"/>
            </a:pPr>
            <a:r>
              <a:rPr lang="en-US" sz="3400" dirty="0">
                <a:solidFill>
                  <a:prstClr val="black"/>
                </a:solidFill>
                <a:latin typeface="Calibri" panose="020F0502020204030204" pitchFamily="34" charset="0"/>
              </a:rPr>
              <a:t>Ensure that families’ voices inform processes, plans and policies. </a:t>
            </a:r>
          </a:p>
          <a:p>
            <a:pPr marL="914400" lvl="1" indent="-457200">
              <a:spcBef>
                <a:spcPct val="20000"/>
              </a:spcBef>
              <a:spcAft>
                <a:spcPts val="600"/>
              </a:spcAft>
              <a:buClrTx/>
              <a:buSzPct val="100000"/>
              <a:buFont typeface="+mj-lt"/>
              <a:buAutoNum type="arabicPeriod"/>
            </a:pPr>
            <a:r>
              <a:rPr lang="en-US" sz="3400" dirty="0">
                <a:solidFill>
                  <a:prstClr val="black"/>
                </a:solidFill>
                <a:latin typeface="Calibri" panose="020F0502020204030204" pitchFamily="34" charset="0"/>
              </a:rPr>
              <a:t>Adopt the Strengthening Families approach. Strengthening Families’ five protective factors guide our work.</a:t>
            </a:r>
          </a:p>
          <a:p>
            <a:pPr marL="914400" lvl="1" indent="-457200">
              <a:spcBef>
                <a:spcPct val="20000"/>
              </a:spcBef>
              <a:spcAft>
                <a:spcPts val="600"/>
              </a:spcAft>
              <a:buClrTx/>
              <a:buSzPct val="100000"/>
              <a:buFont typeface="+mj-lt"/>
              <a:buAutoNum type="arabicPeriod"/>
            </a:pPr>
            <a:r>
              <a:rPr lang="en-US" sz="3400" dirty="0">
                <a:solidFill>
                  <a:prstClr val="black"/>
                </a:solidFill>
                <a:latin typeface="Calibri" panose="020F0502020204030204" pitchFamily="34" charset="0"/>
              </a:rPr>
              <a:t>Invest in a skilled, competent and valued workforce. People working with children, youth and families need training, support and adequate compensation. </a:t>
            </a:r>
          </a:p>
          <a:p>
            <a:pPr marL="914400" lvl="1" indent="-457200">
              <a:spcBef>
                <a:spcPct val="20000"/>
              </a:spcBef>
              <a:spcAft>
                <a:spcPts val="600"/>
              </a:spcAft>
              <a:buClrTx/>
              <a:buSzPct val="100000"/>
              <a:buFont typeface="+mj-lt"/>
              <a:buAutoNum type="arabicPeriod"/>
            </a:pPr>
            <a:r>
              <a:rPr lang="en-US" sz="3400" dirty="0">
                <a:solidFill>
                  <a:prstClr val="black"/>
                </a:solidFill>
                <a:latin typeface="Calibri" panose="020F0502020204030204" pitchFamily="34" charset="0"/>
              </a:rPr>
              <a:t>Balance innovation with families’ experiences, research and data to inform decisions about how to best use available resources and achieve positive outcomes. </a:t>
            </a:r>
          </a:p>
          <a:p>
            <a:pPr marL="914400" lvl="1" indent="-457200">
              <a:spcBef>
                <a:spcPct val="20000"/>
              </a:spcBef>
              <a:spcAft>
                <a:spcPts val="600"/>
              </a:spcAft>
              <a:buClrTx/>
              <a:buSzPct val="100000"/>
              <a:buFont typeface="+mj-lt"/>
              <a:buAutoNum type="arabicPeriod"/>
            </a:pPr>
            <a:r>
              <a:rPr lang="en-US" sz="3400" dirty="0">
                <a:solidFill>
                  <a:prstClr val="black"/>
                </a:solidFill>
                <a:latin typeface="Calibri" panose="020F0502020204030204" pitchFamily="34" charset="0"/>
              </a:rPr>
              <a:t>Assure continuous quality improvement. Data informs decisions and drives change at the state and local level.</a:t>
            </a:r>
          </a:p>
          <a:p>
            <a:pPr marL="914400" lvl="1" indent="-457200">
              <a:spcBef>
                <a:spcPct val="20000"/>
              </a:spcBef>
              <a:spcAft>
                <a:spcPts val="600"/>
              </a:spcAft>
              <a:buClrTx/>
              <a:buSzPct val="100000"/>
              <a:buFont typeface="+mj-lt"/>
              <a:buAutoNum type="arabicPeriod"/>
            </a:pPr>
            <a:r>
              <a:rPr lang="en-US" sz="3400" dirty="0">
                <a:solidFill>
                  <a:prstClr val="black"/>
                </a:solidFill>
                <a:latin typeface="Calibri" panose="020F0502020204030204" pitchFamily="34" charset="0"/>
              </a:rPr>
              <a:t>Promote a common language, shared decision-making and cross-disciplinary team work.</a:t>
            </a:r>
            <a:endParaRPr lang="en-US" dirty="0"/>
          </a:p>
        </p:txBody>
      </p:sp>
      <p:sp>
        <p:nvSpPr>
          <p:cNvPr id="26" name="Slide Number Placeholder 4"/>
          <p:cNvSpPr>
            <a:spLocks noGrp="1"/>
          </p:cNvSpPr>
          <p:nvPr>
            <p:ph type="sldNum" sz="quarter" idx="12"/>
          </p:nvPr>
        </p:nvSpPr>
        <p:spPr>
          <a:xfrm>
            <a:off x="11293233" y="6300154"/>
            <a:ext cx="683339" cy="365125"/>
          </a:xfrm>
        </p:spPr>
        <p:txBody>
          <a:bodyPr/>
          <a:lstStyle/>
          <a:p>
            <a:fld id="{26AE41DE-D56F-48C3-B7A4-31B5CFB32DCE}" type="slidenum">
              <a:rPr lang="en-US" sz="1400" dirty="0">
                <a:solidFill>
                  <a:schemeClr val="tx1"/>
                </a:solidFill>
              </a:rPr>
              <a:t>5</a:t>
            </a:fld>
            <a:endParaRPr lang="en-US" sz="1400" dirty="0">
              <a:solidFill>
                <a:schemeClr val="tx1"/>
              </a:solidFill>
            </a:endParaRPr>
          </a:p>
        </p:txBody>
      </p:sp>
    </p:spTree>
    <p:extLst>
      <p:ext uri="{BB962C8B-B14F-4D97-AF65-F5344CB8AC3E}">
        <p14:creationId xmlns:p14="http://schemas.microsoft.com/office/powerpoint/2010/main" val="1711467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rotWithShape="1">
          <a:blip r:embed="rId2">
            <a:extLst>
              <a:ext uri="{28A0092B-C50C-407E-A947-70E740481C1C}">
                <a14:useLocalDpi xmlns:a14="http://schemas.microsoft.com/office/drawing/2010/main" val="0"/>
              </a:ext>
            </a:extLst>
          </a:blip>
          <a:srcRect l="24080" r="10587"/>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3">
              <a:alphaModFix amt="35000"/>
              <a:duotone>
                <a:prstClr val="black"/>
                <a:schemeClr val="tx2">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 name="Oval 10"/>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2">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a:xfrm>
            <a:off x="319350" y="-67459"/>
            <a:ext cx="10058400" cy="1609344"/>
          </a:xfrm>
        </p:spPr>
        <p:txBody>
          <a:bodyPr anchor="ctr">
            <a:normAutofit/>
          </a:bodyPr>
          <a:lstStyle/>
          <a:p>
            <a:r>
              <a:rPr lang="en-US" sz="4400" dirty="0">
                <a:solidFill>
                  <a:schemeClr val="bg1"/>
                </a:solidFill>
              </a:rPr>
              <a:t>SYSTEM OF CARE Core Values</a:t>
            </a:r>
          </a:p>
        </p:txBody>
      </p:sp>
      <p:sp>
        <p:nvSpPr>
          <p:cNvPr id="3" name="Content Placeholder 2"/>
          <p:cNvSpPr>
            <a:spLocks noGrp="1"/>
          </p:cNvSpPr>
          <p:nvPr>
            <p:ph idx="1"/>
          </p:nvPr>
        </p:nvSpPr>
        <p:spPr>
          <a:xfrm>
            <a:off x="1069847" y="1842052"/>
            <a:ext cx="10881361" cy="4330148"/>
          </a:xfrm>
        </p:spPr>
        <p:txBody>
          <a:bodyPr>
            <a:noAutofit/>
          </a:bodyPr>
          <a:lstStyle/>
          <a:p>
            <a:pPr marL="0" indent="0" algn="ctr">
              <a:buNone/>
            </a:pPr>
            <a:endParaRPr lang="en-US" sz="2400" b="1" dirty="0">
              <a:solidFill>
                <a:schemeClr val="bg1"/>
              </a:solidFill>
              <a:latin typeface="Calibri" panose="020F0502020204030204" pitchFamily="34" charset="0"/>
            </a:endParaRPr>
          </a:p>
          <a:p>
            <a:pPr lvl="1" algn="ctr">
              <a:buClrTx/>
              <a:buFont typeface="Wingdings" panose="05000000000000000000" pitchFamily="2" charset="2"/>
              <a:buChar char="v"/>
            </a:pPr>
            <a:r>
              <a:rPr lang="en-US" sz="2400" b="1" dirty="0">
                <a:solidFill>
                  <a:schemeClr val="bg1"/>
                </a:solidFill>
                <a:latin typeface="Calibri" panose="020F0502020204030204" pitchFamily="34" charset="0"/>
              </a:rPr>
              <a:t> Child-Centered, Family-Focused </a:t>
            </a:r>
          </a:p>
          <a:p>
            <a:pPr lvl="1" algn="ctr">
              <a:buClrTx/>
              <a:buFont typeface="Wingdings" panose="05000000000000000000" pitchFamily="2" charset="2"/>
              <a:buChar char="v"/>
            </a:pPr>
            <a:r>
              <a:rPr lang="en-US" sz="2400" b="1" dirty="0">
                <a:solidFill>
                  <a:schemeClr val="bg1"/>
                </a:solidFill>
                <a:latin typeface="Calibri" panose="020F0502020204030204" pitchFamily="34" charset="0"/>
              </a:rPr>
              <a:t> Collaborative Between and Among Families,  Agencies, and Community</a:t>
            </a:r>
          </a:p>
          <a:p>
            <a:pPr lvl="1" algn="ctr">
              <a:buClrTx/>
              <a:buFont typeface="Wingdings" panose="05000000000000000000" pitchFamily="2" charset="2"/>
              <a:buChar char="v"/>
            </a:pPr>
            <a:r>
              <a:rPr lang="en-US" sz="2400" b="1" dirty="0">
                <a:solidFill>
                  <a:schemeClr val="bg1"/>
                </a:solidFill>
                <a:latin typeface="Calibri" panose="020F0502020204030204" pitchFamily="34" charset="0"/>
              </a:rPr>
              <a:t> Individualized</a:t>
            </a:r>
          </a:p>
          <a:p>
            <a:pPr lvl="1" algn="ctr">
              <a:buClrTx/>
              <a:buFont typeface="Wingdings" panose="05000000000000000000" pitchFamily="2" charset="2"/>
              <a:buChar char="v"/>
            </a:pPr>
            <a:r>
              <a:rPr lang="en-US" sz="2400" b="1" dirty="0">
                <a:solidFill>
                  <a:schemeClr val="bg1"/>
                </a:solidFill>
                <a:latin typeface="Calibri" panose="020F0502020204030204" pitchFamily="34" charset="0"/>
              </a:rPr>
              <a:t> Family-Driven</a:t>
            </a:r>
          </a:p>
          <a:p>
            <a:pPr lvl="1" algn="ctr">
              <a:buClrTx/>
              <a:buFont typeface="Wingdings" panose="05000000000000000000" pitchFamily="2" charset="2"/>
              <a:buChar char="v"/>
            </a:pPr>
            <a:r>
              <a:rPr lang="en-US" sz="2400" b="1" dirty="0">
                <a:solidFill>
                  <a:schemeClr val="bg1"/>
                </a:solidFill>
                <a:latin typeface="Calibri" panose="020F0502020204030204" pitchFamily="34" charset="0"/>
              </a:rPr>
              <a:t> Strength-Based</a:t>
            </a:r>
          </a:p>
          <a:p>
            <a:pPr lvl="1" algn="ctr">
              <a:buClrTx/>
              <a:buFont typeface="Wingdings" panose="05000000000000000000" pitchFamily="2" charset="2"/>
              <a:buChar char="v"/>
            </a:pPr>
            <a:r>
              <a:rPr lang="en-US" sz="2400" b="1" dirty="0">
                <a:solidFill>
                  <a:schemeClr val="bg1"/>
                </a:solidFill>
                <a:latin typeface="Calibri" panose="020F0502020204030204" pitchFamily="34" charset="0"/>
              </a:rPr>
              <a:t> Culturally Competent</a:t>
            </a:r>
          </a:p>
          <a:p>
            <a:pPr lvl="1" algn="ctr">
              <a:buClrTx/>
              <a:buFont typeface="Wingdings" panose="05000000000000000000" pitchFamily="2" charset="2"/>
              <a:buChar char="v"/>
            </a:pPr>
            <a:r>
              <a:rPr lang="en-US" sz="2400" b="1" dirty="0">
                <a:solidFill>
                  <a:schemeClr val="bg1"/>
                </a:solidFill>
                <a:latin typeface="Calibri" panose="020F0502020204030204" pitchFamily="34" charset="0"/>
              </a:rPr>
              <a:t> Community-Based</a:t>
            </a:r>
          </a:p>
          <a:p>
            <a:pPr algn="ctr"/>
            <a:endParaRPr lang="en-US" sz="2400" b="1" dirty="0">
              <a:solidFill>
                <a:schemeClr val="bg1"/>
              </a:solidFill>
            </a:endParaRPr>
          </a:p>
        </p:txBody>
      </p:sp>
      <p:sp>
        <p:nvSpPr>
          <p:cNvPr id="13" name="Slide Number Placeholder 4"/>
          <p:cNvSpPr>
            <a:spLocks noGrp="1"/>
          </p:cNvSpPr>
          <p:nvPr>
            <p:ph type="sldNum" sz="quarter" idx="12"/>
          </p:nvPr>
        </p:nvSpPr>
        <p:spPr>
          <a:xfrm>
            <a:off x="11293233" y="6300154"/>
            <a:ext cx="683339" cy="365125"/>
          </a:xfrm>
        </p:spPr>
        <p:txBody>
          <a:bodyPr/>
          <a:lstStyle/>
          <a:p>
            <a:fld id="{26AE41DE-D56F-48C3-B7A4-31B5CFB32DCE}" type="slidenum">
              <a:rPr lang="en-US" sz="1400" dirty="0">
                <a:solidFill>
                  <a:schemeClr val="tx1"/>
                </a:solidFill>
              </a:rPr>
              <a:t>6</a:t>
            </a:fld>
            <a:endParaRPr lang="en-US" sz="1400" dirty="0">
              <a:solidFill>
                <a:schemeClr val="tx1"/>
              </a:solidFill>
            </a:endParaRPr>
          </a:p>
        </p:txBody>
      </p:sp>
    </p:spTree>
    <p:extLst>
      <p:ext uri="{BB962C8B-B14F-4D97-AF65-F5344CB8AC3E}">
        <p14:creationId xmlns:p14="http://schemas.microsoft.com/office/powerpoint/2010/main" val="198793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77008" y="2223247"/>
            <a:ext cx="8454888" cy="2733066"/>
          </a:xfrm>
        </p:spPr>
        <p:txBody>
          <a:bodyPr>
            <a:normAutofit fontScale="90000"/>
          </a:bodyPr>
          <a:lstStyle/>
          <a:p>
            <a:pPr algn="ctr"/>
            <a:br>
              <a:rPr lang="en-US" sz="4800" b="1" u="sng" dirty="0">
                <a:solidFill>
                  <a:schemeClr val="accent2">
                    <a:lumMod val="75000"/>
                  </a:schemeClr>
                </a:solidFill>
              </a:rPr>
            </a:br>
            <a:br>
              <a:rPr lang="en-US" sz="4800" b="1" u="sng" dirty="0">
                <a:solidFill>
                  <a:schemeClr val="accent2">
                    <a:lumMod val="75000"/>
                  </a:schemeClr>
                </a:solidFill>
              </a:rPr>
            </a:br>
            <a:r>
              <a:rPr lang="en-US" sz="4800" b="1" cap="all" dirty="0">
                <a:solidFill>
                  <a:schemeClr val="accent4">
                    <a:lumMod val="75000"/>
                  </a:schemeClr>
                </a:solidFill>
              </a:rPr>
              <a:t>Collaborative Leadership and Decision-Making</a:t>
            </a:r>
            <a:br>
              <a:rPr lang="en-US" sz="4800" dirty="0">
                <a:solidFill>
                  <a:schemeClr val="tx1"/>
                </a:solidFill>
              </a:rPr>
            </a:br>
            <a:br>
              <a:rPr lang="en-US" sz="4800" b="1" dirty="0">
                <a:solidFill>
                  <a:schemeClr val="accent2">
                    <a:lumMod val="75000"/>
                  </a:schemeClr>
                </a:solidFill>
              </a:rPr>
            </a:br>
            <a:endParaRPr lang="en-US" sz="4800" b="1" dirty="0">
              <a:solidFill>
                <a:schemeClr val="accent2">
                  <a:lumMod val="75000"/>
                </a:schemeClr>
              </a:solidFill>
            </a:endParaRPr>
          </a:p>
        </p:txBody>
      </p:sp>
      <p:sp>
        <p:nvSpPr>
          <p:cNvPr id="3" name="Slide Number Placeholder 4"/>
          <p:cNvSpPr>
            <a:spLocks noGrp="1"/>
          </p:cNvSpPr>
          <p:nvPr>
            <p:ph type="sldNum" sz="quarter" idx="12"/>
          </p:nvPr>
        </p:nvSpPr>
        <p:spPr>
          <a:xfrm>
            <a:off x="11293233" y="6300154"/>
            <a:ext cx="683339" cy="365125"/>
          </a:xfrm>
        </p:spPr>
        <p:txBody>
          <a:bodyPr/>
          <a:lstStyle/>
          <a:p>
            <a:fld id="{26AE41DE-D56F-48C3-B7A4-31B5CFB32DCE}" type="slidenum">
              <a:rPr lang="en-US" sz="1400" dirty="0">
                <a:solidFill>
                  <a:schemeClr val="tx1"/>
                </a:solidFill>
              </a:rPr>
              <a:t>7</a:t>
            </a:fld>
            <a:endParaRPr lang="en-US" sz="1400" dirty="0">
              <a:solidFill>
                <a:schemeClr val="tx1"/>
              </a:solidFill>
            </a:endParaRPr>
          </a:p>
        </p:txBody>
      </p:sp>
    </p:spTree>
    <p:extLst>
      <p:ext uri="{BB962C8B-B14F-4D97-AF65-F5344CB8AC3E}">
        <p14:creationId xmlns:p14="http://schemas.microsoft.com/office/powerpoint/2010/main" val="159602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189" y="411192"/>
            <a:ext cx="11102196" cy="848139"/>
          </a:xfrm>
        </p:spPr>
        <p:txBody>
          <a:bodyPr>
            <a:normAutofit fontScale="90000"/>
          </a:bodyPr>
          <a:lstStyle/>
          <a:p>
            <a:r>
              <a:rPr lang="en-US" b="1" dirty="0">
                <a:solidFill>
                  <a:schemeClr val="accent4">
                    <a:lumMod val="75000"/>
                  </a:schemeClr>
                </a:solidFill>
              </a:rPr>
              <a:t>COLLABORATION AND SERVICE DELIVERY </a:t>
            </a:r>
          </a:p>
        </p:txBody>
      </p:sp>
      <p:sp>
        <p:nvSpPr>
          <p:cNvPr id="3" name="Content Placeholder 2"/>
          <p:cNvSpPr>
            <a:spLocks noGrp="1"/>
          </p:cNvSpPr>
          <p:nvPr>
            <p:ph idx="1"/>
          </p:nvPr>
        </p:nvSpPr>
        <p:spPr>
          <a:xfrm>
            <a:off x="905774" y="1828800"/>
            <a:ext cx="9998015" cy="4192437"/>
          </a:xfrm>
        </p:spPr>
        <p:txBody>
          <a:bodyPr>
            <a:normAutofit/>
          </a:bodyPr>
          <a:lstStyle/>
          <a:p>
            <a:pPr lvl="0"/>
            <a:r>
              <a:rPr lang="en-US" sz="2200" dirty="0">
                <a:latin typeface="Calibri" panose="020F0502020204030204" pitchFamily="34" charset="0"/>
              </a:rPr>
              <a:t>An integrated approach seeks to ensure positive outcomes for Vermont’s children, youth and families</a:t>
            </a:r>
          </a:p>
          <a:p>
            <a:pPr lvl="0"/>
            <a:r>
              <a:rPr lang="en-US" sz="2200" dirty="0">
                <a:latin typeface="Calibri" panose="020F0502020204030204" pitchFamily="34" charset="0"/>
              </a:rPr>
              <a:t>Success depends on many factors, notably a flexible, integrated, and responsive service delivery system. </a:t>
            </a:r>
          </a:p>
          <a:p>
            <a:pPr lvl="0"/>
            <a:r>
              <a:rPr lang="en-US" sz="2200" dirty="0">
                <a:latin typeface="Calibri" panose="020F0502020204030204" pitchFamily="34" charset="0"/>
              </a:rPr>
              <a:t>Such a system, in turn, relies heavily on the ability of service providers to collaborate effectively.</a:t>
            </a:r>
          </a:p>
          <a:p>
            <a:pPr lvl="0"/>
            <a:r>
              <a:rPr lang="en-US" sz="2200" dirty="0">
                <a:latin typeface="Calibri" panose="020F0502020204030204" pitchFamily="34" charset="0"/>
              </a:rPr>
              <a:t>Effective collaboration includes: shared decision-making and accountability; democratic and egalitarian processes; and participants with well-developed social-emotional skills. </a:t>
            </a:r>
          </a:p>
          <a:p>
            <a:r>
              <a:rPr lang="en-US" sz="2200" dirty="0">
                <a:solidFill>
                  <a:schemeClr val="tx1"/>
                </a:solidFill>
                <a:latin typeface="Calibri" panose="020F0502020204030204" pitchFamily="34" charset="0"/>
              </a:rPr>
              <a:t>High levels of collaboration require trust and strong relationships, both of which are built over time.  </a:t>
            </a:r>
            <a:endParaRPr lang="en-US" sz="2200" dirty="0"/>
          </a:p>
          <a:p>
            <a:endParaRPr lang="en-US" sz="2200" dirty="0"/>
          </a:p>
        </p:txBody>
      </p:sp>
      <p:sp>
        <p:nvSpPr>
          <p:cNvPr id="4" name="Slide Number Placeholder 4"/>
          <p:cNvSpPr>
            <a:spLocks noGrp="1"/>
          </p:cNvSpPr>
          <p:nvPr>
            <p:ph type="sldNum" sz="quarter" idx="12"/>
          </p:nvPr>
        </p:nvSpPr>
        <p:spPr>
          <a:xfrm>
            <a:off x="11293233" y="6300154"/>
            <a:ext cx="683339" cy="365125"/>
          </a:xfrm>
        </p:spPr>
        <p:txBody>
          <a:bodyPr/>
          <a:lstStyle/>
          <a:p>
            <a:fld id="{26AE41DE-D56F-48C3-B7A4-31B5CFB32DCE}" type="slidenum">
              <a:rPr lang="en-US" sz="1400" dirty="0">
                <a:solidFill>
                  <a:schemeClr val="tx1"/>
                </a:solidFill>
              </a:rPr>
              <a:t>8</a:t>
            </a:fld>
            <a:endParaRPr lang="en-US" sz="1400" dirty="0">
              <a:solidFill>
                <a:schemeClr val="tx1"/>
              </a:solidFill>
            </a:endParaRPr>
          </a:p>
        </p:txBody>
      </p:sp>
    </p:spTree>
    <p:extLst>
      <p:ext uri="{BB962C8B-B14F-4D97-AF65-F5344CB8AC3E}">
        <p14:creationId xmlns:p14="http://schemas.microsoft.com/office/powerpoint/2010/main" val="3847175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Group 175"/>
          <p:cNvGrpSpPr/>
          <p:nvPr/>
        </p:nvGrpSpPr>
        <p:grpSpPr>
          <a:xfrm>
            <a:off x="1600200" y="182902"/>
            <a:ext cx="9160656" cy="6300082"/>
            <a:chOff x="-1" y="629935"/>
            <a:chExt cx="9160656" cy="11384476"/>
          </a:xfrm>
        </p:grpSpPr>
        <p:sp>
          <p:nvSpPr>
            <p:cNvPr id="179" name="Rectangle 178"/>
            <p:cNvSpPr/>
            <p:nvPr/>
          </p:nvSpPr>
          <p:spPr>
            <a:xfrm>
              <a:off x="19152" y="6776122"/>
              <a:ext cx="9141503" cy="5238289"/>
            </a:xfrm>
            <a:prstGeom prst="rect">
              <a:avLst/>
            </a:prstGeom>
            <a:gradFill flip="none" rotWithShape="1">
              <a:gsLst>
                <a:gs pos="0">
                  <a:schemeClr val="bg1">
                    <a:lumMod val="8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1" y="629935"/>
              <a:ext cx="9141503" cy="6823854"/>
            </a:xfrm>
            <a:prstGeom prst="rect">
              <a:avLst/>
            </a:prstGeom>
            <a:gradFill flip="none" rotWithShape="1">
              <a:gsLst>
                <a:gs pos="0">
                  <a:schemeClr val="bg1"/>
                </a:gs>
                <a:gs pos="100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TextBox 94"/>
          <p:cNvSpPr txBox="1"/>
          <p:nvPr/>
        </p:nvSpPr>
        <p:spPr>
          <a:xfrm>
            <a:off x="218894" y="225259"/>
            <a:ext cx="11630206" cy="646331"/>
          </a:xfrm>
          <a:prstGeom prst="rect">
            <a:avLst/>
          </a:prstGeom>
          <a:noFill/>
        </p:spPr>
        <p:txBody>
          <a:bodyPr wrap="square" rtlCol="0">
            <a:spAutoFit/>
          </a:bodyPr>
          <a:lstStyle/>
          <a:p>
            <a:r>
              <a:rPr lang="en-US" sz="3600" b="1" dirty="0">
                <a:solidFill>
                  <a:schemeClr val="accent4">
                    <a:lumMod val="75000"/>
                  </a:schemeClr>
                </a:solidFill>
                <a:latin typeface="+mj-lt"/>
              </a:rPr>
              <a:t>COLLABORATION CONTINUUM</a:t>
            </a:r>
          </a:p>
        </p:txBody>
      </p:sp>
      <p:grpSp>
        <p:nvGrpSpPr>
          <p:cNvPr id="2" name="Group 1"/>
          <p:cNvGrpSpPr/>
          <p:nvPr/>
        </p:nvGrpSpPr>
        <p:grpSpPr>
          <a:xfrm>
            <a:off x="722027" y="3144415"/>
            <a:ext cx="10481726" cy="2252283"/>
            <a:chOff x="282700" y="4717015"/>
            <a:chExt cx="8585021" cy="2252283"/>
          </a:xfrm>
        </p:grpSpPr>
        <p:grpSp>
          <p:nvGrpSpPr>
            <p:cNvPr id="96" name="Group 95"/>
            <p:cNvGrpSpPr/>
            <p:nvPr/>
          </p:nvGrpSpPr>
          <p:grpSpPr>
            <a:xfrm>
              <a:off x="282700" y="4717015"/>
              <a:ext cx="1636216" cy="2243401"/>
              <a:chOff x="527597" y="4538397"/>
              <a:chExt cx="1574833" cy="2243401"/>
            </a:xfrm>
          </p:grpSpPr>
          <p:sp>
            <p:nvSpPr>
              <p:cNvPr id="99" name="Rectangle 98"/>
              <p:cNvSpPr/>
              <p:nvPr/>
            </p:nvSpPr>
            <p:spPr>
              <a:xfrm>
                <a:off x="527597" y="4601202"/>
                <a:ext cx="1574833" cy="2180596"/>
              </a:xfrm>
              <a:prstGeom prst="rect">
                <a:avLst/>
              </a:prstGeom>
              <a:gradFill>
                <a:gsLst>
                  <a:gs pos="0">
                    <a:srgbClr val="C5E6FF"/>
                  </a:gs>
                  <a:gs pos="100000">
                    <a:schemeClr val="bg1">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536783" y="4538397"/>
                <a:ext cx="1409048" cy="1815882"/>
              </a:xfrm>
              <a:prstGeom prst="rect">
                <a:avLst/>
              </a:prstGeom>
            </p:spPr>
            <p:txBody>
              <a:bodyPr wrap="square">
                <a:spAutoFit/>
              </a:bodyPr>
              <a:lstStyle/>
              <a:p>
                <a:r>
                  <a:rPr lang="en-US" sz="1400" dirty="0">
                    <a:latin typeface="Calibri" panose="020F0502020204030204" pitchFamily="34" charset="0"/>
                  </a:rPr>
                  <a:t>Exchanging information for mutual benefit. This is easy to do; it requires low initial level of trust, limited time availability and no sharing of turf.</a:t>
                </a:r>
              </a:p>
            </p:txBody>
          </p:sp>
        </p:grpSp>
        <p:grpSp>
          <p:nvGrpSpPr>
            <p:cNvPr id="142" name="Group 141"/>
            <p:cNvGrpSpPr/>
            <p:nvPr/>
          </p:nvGrpSpPr>
          <p:grpSpPr>
            <a:xfrm>
              <a:off x="1932792" y="4788702"/>
              <a:ext cx="1754071" cy="2180596"/>
              <a:chOff x="453621" y="4610084"/>
              <a:chExt cx="1688266" cy="2180596"/>
            </a:xfrm>
          </p:grpSpPr>
          <p:sp>
            <p:nvSpPr>
              <p:cNvPr id="145" name="Rectangle 144"/>
              <p:cNvSpPr/>
              <p:nvPr/>
            </p:nvSpPr>
            <p:spPr>
              <a:xfrm>
                <a:off x="453621" y="4610084"/>
                <a:ext cx="1574833" cy="2180596"/>
              </a:xfrm>
              <a:prstGeom prst="rect">
                <a:avLst/>
              </a:prstGeom>
              <a:gradFill>
                <a:gsLst>
                  <a:gs pos="0">
                    <a:srgbClr val="BFEFBF"/>
                  </a:gs>
                  <a:gs pos="100000">
                    <a:schemeClr val="bg1">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529665" y="4946070"/>
                <a:ext cx="1612222" cy="292388"/>
              </a:xfrm>
              <a:prstGeom prst="rect">
                <a:avLst/>
              </a:prstGeom>
            </p:spPr>
            <p:txBody>
              <a:bodyPr wrap="square">
                <a:spAutoFit/>
              </a:bodyPr>
              <a:lstStyle/>
              <a:p>
                <a:endParaRPr lang="en-US" sz="1300" dirty="0"/>
              </a:p>
            </p:txBody>
          </p:sp>
        </p:grpSp>
        <p:grpSp>
          <p:nvGrpSpPr>
            <p:cNvPr id="147" name="Group 146"/>
            <p:cNvGrpSpPr/>
            <p:nvPr/>
          </p:nvGrpSpPr>
          <p:grpSpPr>
            <a:xfrm>
              <a:off x="3736604" y="4779820"/>
              <a:ext cx="1677211" cy="2180596"/>
              <a:chOff x="527597" y="4601202"/>
              <a:chExt cx="1614290" cy="2180596"/>
            </a:xfrm>
          </p:grpSpPr>
          <p:sp>
            <p:nvSpPr>
              <p:cNvPr id="153" name="Rectangle 152"/>
              <p:cNvSpPr/>
              <p:nvPr/>
            </p:nvSpPr>
            <p:spPr>
              <a:xfrm>
                <a:off x="527597" y="4601202"/>
                <a:ext cx="1574833" cy="2180596"/>
              </a:xfrm>
              <a:prstGeom prst="rect">
                <a:avLst/>
              </a:prstGeom>
              <a:gradFill>
                <a:gsLst>
                  <a:gs pos="0">
                    <a:srgbClr val="FFEDB3"/>
                  </a:gs>
                  <a:gs pos="100000">
                    <a:schemeClr val="bg1">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529665" y="4946070"/>
                <a:ext cx="1612222" cy="292388"/>
              </a:xfrm>
              <a:prstGeom prst="rect">
                <a:avLst/>
              </a:prstGeom>
            </p:spPr>
            <p:txBody>
              <a:bodyPr wrap="square">
                <a:spAutoFit/>
              </a:bodyPr>
              <a:lstStyle/>
              <a:p>
                <a:pPr marL="285750" indent="-285750">
                  <a:buFont typeface="Arial" pitchFamily="34" charset="0"/>
                  <a:buChar char="•"/>
                </a:pPr>
                <a:endParaRPr lang="en-US" sz="1300" dirty="0"/>
              </a:p>
            </p:txBody>
          </p:sp>
        </p:grpSp>
        <p:grpSp>
          <p:nvGrpSpPr>
            <p:cNvPr id="155" name="Group 154"/>
            <p:cNvGrpSpPr/>
            <p:nvPr/>
          </p:nvGrpSpPr>
          <p:grpSpPr>
            <a:xfrm>
              <a:off x="5463556" y="4779820"/>
              <a:ext cx="1677211" cy="2180596"/>
              <a:chOff x="527597" y="4601202"/>
              <a:chExt cx="1614290" cy="2180596"/>
            </a:xfrm>
          </p:grpSpPr>
          <p:sp>
            <p:nvSpPr>
              <p:cNvPr id="167" name="Rectangle 166"/>
              <p:cNvSpPr/>
              <p:nvPr/>
            </p:nvSpPr>
            <p:spPr>
              <a:xfrm>
                <a:off x="527597" y="4601202"/>
                <a:ext cx="1574833" cy="2180596"/>
              </a:xfrm>
              <a:prstGeom prst="rect">
                <a:avLst/>
              </a:prstGeom>
              <a:gradFill>
                <a:gsLst>
                  <a:gs pos="0">
                    <a:srgbClr val="FFBF93"/>
                  </a:gs>
                  <a:gs pos="100000">
                    <a:schemeClr val="bg1">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529665" y="4946070"/>
                <a:ext cx="1612222" cy="292388"/>
              </a:xfrm>
              <a:prstGeom prst="rect">
                <a:avLst/>
              </a:prstGeom>
            </p:spPr>
            <p:txBody>
              <a:bodyPr wrap="square">
                <a:spAutoFit/>
              </a:bodyPr>
              <a:lstStyle/>
              <a:p>
                <a:pPr marL="285750" indent="-285750">
                  <a:buFont typeface="Arial" pitchFamily="34" charset="0"/>
                  <a:buChar char="•"/>
                </a:pPr>
                <a:endParaRPr lang="en-US" sz="1300" dirty="0"/>
              </a:p>
            </p:txBody>
          </p:sp>
        </p:grpSp>
        <p:grpSp>
          <p:nvGrpSpPr>
            <p:cNvPr id="171" name="Group 170"/>
            <p:cNvGrpSpPr/>
            <p:nvPr/>
          </p:nvGrpSpPr>
          <p:grpSpPr>
            <a:xfrm>
              <a:off x="7190510" y="4779820"/>
              <a:ext cx="1677211" cy="2180596"/>
              <a:chOff x="527597" y="4601202"/>
              <a:chExt cx="1614290" cy="2180596"/>
            </a:xfrm>
          </p:grpSpPr>
          <p:sp>
            <p:nvSpPr>
              <p:cNvPr id="174" name="Rectangle 173"/>
              <p:cNvSpPr/>
              <p:nvPr/>
            </p:nvSpPr>
            <p:spPr>
              <a:xfrm>
                <a:off x="527597" y="4601202"/>
                <a:ext cx="1574833" cy="2180596"/>
              </a:xfrm>
              <a:prstGeom prst="rect">
                <a:avLst/>
              </a:prstGeom>
              <a:gradFill>
                <a:gsLst>
                  <a:gs pos="0">
                    <a:srgbClr val="FFB9B9"/>
                  </a:gs>
                  <a:gs pos="100000">
                    <a:schemeClr val="bg1">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529665" y="4946070"/>
                <a:ext cx="1612222" cy="292388"/>
              </a:xfrm>
              <a:prstGeom prst="rect">
                <a:avLst/>
              </a:prstGeom>
            </p:spPr>
            <p:txBody>
              <a:bodyPr wrap="square">
                <a:spAutoFit/>
              </a:bodyPr>
              <a:lstStyle/>
              <a:p>
                <a:pPr marL="285750" indent="-285750">
                  <a:buFont typeface="Arial" pitchFamily="34" charset="0"/>
                  <a:buChar char="•"/>
                </a:pPr>
                <a:endParaRPr lang="en-US" sz="1300" dirty="0"/>
              </a:p>
            </p:txBody>
          </p:sp>
        </p:grpSp>
      </p:grpSp>
      <p:grpSp>
        <p:nvGrpSpPr>
          <p:cNvPr id="4" name="Group 3"/>
          <p:cNvGrpSpPr/>
          <p:nvPr/>
        </p:nvGrpSpPr>
        <p:grpSpPr>
          <a:xfrm>
            <a:off x="578336" y="89817"/>
            <a:ext cx="10625417" cy="3347576"/>
            <a:chOff x="378927" y="786815"/>
            <a:chExt cx="8414320" cy="3869354"/>
          </a:xfrm>
        </p:grpSpPr>
        <p:grpSp>
          <p:nvGrpSpPr>
            <p:cNvPr id="17" name="Group 16"/>
            <p:cNvGrpSpPr/>
            <p:nvPr/>
          </p:nvGrpSpPr>
          <p:grpSpPr>
            <a:xfrm>
              <a:off x="378927" y="786815"/>
              <a:ext cx="8414320" cy="3869354"/>
              <a:chOff x="378927" y="786815"/>
              <a:chExt cx="8414320" cy="3869354"/>
            </a:xfrm>
          </p:grpSpPr>
          <p:grpSp>
            <p:nvGrpSpPr>
              <p:cNvPr id="129" name="Group 128"/>
              <p:cNvGrpSpPr/>
              <p:nvPr/>
            </p:nvGrpSpPr>
            <p:grpSpPr>
              <a:xfrm>
                <a:off x="571165" y="786815"/>
                <a:ext cx="8222082" cy="3869354"/>
                <a:chOff x="506717" y="795723"/>
                <a:chExt cx="8222082" cy="3869354"/>
              </a:xfrm>
            </p:grpSpPr>
            <p:sp>
              <p:nvSpPr>
                <p:cNvPr id="130" name="Rectangle 129"/>
                <p:cNvSpPr/>
                <p:nvPr/>
              </p:nvSpPr>
              <p:spPr>
                <a:xfrm>
                  <a:off x="511409" y="3701414"/>
                  <a:ext cx="5499083" cy="4083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ight Arrow 1"/>
                <p:cNvSpPr/>
                <p:nvPr/>
              </p:nvSpPr>
              <p:spPr>
                <a:xfrm>
                  <a:off x="506717" y="795723"/>
                  <a:ext cx="8222082" cy="3869354"/>
                </a:xfrm>
                <a:custGeom>
                  <a:avLst/>
                  <a:gdLst>
                    <a:gd name="connsiteX0" fmla="*/ 0 w 7619238"/>
                    <a:gd name="connsiteY0" fmla="*/ 1181283 h 4725131"/>
                    <a:gd name="connsiteX1" fmla="*/ 5256673 w 7619238"/>
                    <a:gd name="connsiteY1" fmla="*/ 1181283 h 4725131"/>
                    <a:gd name="connsiteX2" fmla="*/ 5256673 w 7619238"/>
                    <a:gd name="connsiteY2" fmla="*/ 0 h 4725131"/>
                    <a:gd name="connsiteX3" fmla="*/ 7619238 w 7619238"/>
                    <a:gd name="connsiteY3" fmla="*/ 2362566 h 4725131"/>
                    <a:gd name="connsiteX4" fmla="*/ 5256673 w 7619238"/>
                    <a:gd name="connsiteY4" fmla="*/ 4725131 h 4725131"/>
                    <a:gd name="connsiteX5" fmla="*/ 5256673 w 7619238"/>
                    <a:gd name="connsiteY5" fmla="*/ 3543848 h 4725131"/>
                    <a:gd name="connsiteX6" fmla="*/ 0 w 7619238"/>
                    <a:gd name="connsiteY6" fmla="*/ 3543848 h 4725131"/>
                    <a:gd name="connsiteX7" fmla="*/ 0 w 7619238"/>
                    <a:gd name="connsiteY7" fmla="*/ 1181283 h 4725131"/>
                    <a:gd name="connsiteX0" fmla="*/ 0 w 8009763"/>
                    <a:gd name="connsiteY0" fmla="*/ 1181283 h 4725131"/>
                    <a:gd name="connsiteX1" fmla="*/ 5256673 w 8009763"/>
                    <a:gd name="connsiteY1" fmla="*/ 1181283 h 4725131"/>
                    <a:gd name="connsiteX2" fmla="*/ 5256673 w 8009763"/>
                    <a:gd name="connsiteY2" fmla="*/ 0 h 4725131"/>
                    <a:gd name="connsiteX3" fmla="*/ 8009763 w 8009763"/>
                    <a:gd name="connsiteY3" fmla="*/ 2333991 h 4725131"/>
                    <a:gd name="connsiteX4" fmla="*/ 5256673 w 8009763"/>
                    <a:gd name="connsiteY4" fmla="*/ 4725131 h 4725131"/>
                    <a:gd name="connsiteX5" fmla="*/ 5256673 w 8009763"/>
                    <a:gd name="connsiteY5" fmla="*/ 3543848 h 4725131"/>
                    <a:gd name="connsiteX6" fmla="*/ 0 w 8009763"/>
                    <a:gd name="connsiteY6" fmla="*/ 3543848 h 4725131"/>
                    <a:gd name="connsiteX7" fmla="*/ 0 w 8009763"/>
                    <a:gd name="connsiteY7" fmla="*/ 1181283 h 4725131"/>
                    <a:gd name="connsiteX0" fmla="*/ 0 w 7992510"/>
                    <a:gd name="connsiteY0" fmla="*/ 1181283 h 4725131"/>
                    <a:gd name="connsiteX1" fmla="*/ 5256673 w 7992510"/>
                    <a:gd name="connsiteY1" fmla="*/ 1181283 h 4725131"/>
                    <a:gd name="connsiteX2" fmla="*/ 5256673 w 7992510"/>
                    <a:gd name="connsiteY2" fmla="*/ 0 h 4725131"/>
                    <a:gd name="connsiteX3" fmla="*/ 7992510 w 7992510"/>
                    <a:gd name="connsiteY3" fmla="*/ 2395590 h 4725131"/>
                    <a:gd name="connsiteX4" fmla="*/ 5256673 w 7992510"/>
                    <a:gd name="connsiteY4" fmla="*/ 4725131 h 4725131"/>
                    <a:gd name="connsiteX5" fmla="*/ 5256673 w 7992510"/>
                    <a:gd name="connsiteY5" fmla="*/ 3543848 h 4725131"/>
                    <a:gd name="connsiteX6" fmla="*/ 0 w 7992510"/>
                    <a:gd name="connsiteY6" fmla="*/ 3543848 h 4725131"/>
                    <a:gd name="connsiteX7" fmla="*/ 0 w 7992510"/>
                    <a:gd name="connsiteY7" fmla="*/ 1181283 h 4725131"/>
                    <a:gd name="connsiteX0" fmla="*/ 0 w 7992510"/>
                    <a:gd name="connsiteY0" fmla="*/ 1194327 h 4738175"/>
                    <a:gd name="connsiteX1" fmla="*/ 5256673 w 7992510"/>
                    <a:gd name="connsiteY1" fmla="*/ 1194327 h 4738175"/>
                    <a:gd name="connsiteX2" fmla="*/ 5188510 w 7992510"/>
                    <a:gd name="connsiteY2" fmla="*/ 0 h 4738175"/>
                    <a:gd name="connsiteX3" fmla="*/ 7992510 w 7992510"/>
                    <a:gd name="connsiteY3" fmla="*/ 2408634 h 4738175"/>
                    <a:gd name="connsiteX4" fmla="*/ 5256673 w 7992510"/>
                    <a:gd name="connsiteY4" fmla="*/ 4738175 h 4738175"/>
                    <a:gd name="connsiteX5" fmla="*/ 5256673 w 7992510"/>
                    <a:gd name="connsiteY5" fmla="*/ 3556892 h 4738175"/>
                    <a:gd name="connsiteX6" fmla="*/ 0 w 7992510"/>
                    <a:gd name="connsiteY6" fmla="*/ 3556892 h 4738175"/>
                    <a:gd name="connsiteX7" fmla="*/ 0 w 7992510"/>
                    <a:gd name="connsiteY7" fmla="*/ 1194327 h 4738175"/>
                    <a:gd name="connsiteX0" fmla="*/ 0 w 7992510"/>
                    <a:gd name="connsiteY0" fmla="*/ 1194327 h 4738175"/>
                    <a:gd name="connsiteX1" fmla="*/ 5195327 w 7992510"/>
                    <a:gd name="connsiteY1" fmla="*/ 1194327 h 4738175"/>
                    <a:gd name="connsiteX2" fmla="*/ 5188510 w 7992510"/>
                    <a:gd name="connsiteY2" fmla="*/ 0 h 4738175"/>
                    <a:gd name="connsiteX3" fmla="*/ 7992510 w 7992510"/>
                    <a:gd name="connsiteY3" fmla="*/ 2408634 h 4738175"/>
                    <a:gd name="connsiteX4" fmla="*/ 5256673 w 7992510"/>
                    <a:gd name="connsiteY4" fmla="*/ 4738175 h 4738175"/>
                    <a:gd name="connsiteX5" fmla="*/ 5256673 w 7992510"/>
                    <a:gd name="connsiteY5" fmla="*/ 3556892 h 4738175"/>
                    <a:gd name="connsiteX6" fmla="*/ 0 w 7992510"/>
                    <a:gd name="connsiteY6" fmla="*/ 3556892 h 4738175"/>
                    <a:gd name="connsiteX7" fmla="*/ 0 w 7992510"/>
                    <a:gd name="connsiteY7" fmla="*/ 1194327 h 4738175"/>
                    <a:gd name="connsiteX0" fmla="*/ 0 w 7992510"/>
                    <a:gd name="connsiteY0" fmla="*/ 1174761 h 4718609"/>
                    <a:gd name="connsiteX1" fmla="*/ 5195327 w 7992510"/>
                    <a:gd name="connsiteY1" fmla="*/ 1174761 h 4718609"/>
                    <a:gd name="connsiteX2" fmla="*/ 5188510 w 7992510"/>
                    <a:gd name="connsiteY2" fmla="*/ 0 h 4718609"/>
                    <a:gd name="connsiteX3" fmla="*/ 7992510 w 7992510"/>
                    <a:gd name="connsiteY3" fmla="*/ 2389068 h 4718609"/>
                    <a:gd name="connsiteX4" fmla="*/ 5256673 w 7992510"/>
                    <a:gd name="connsiteY4" fmla="*/ 4718609 h 4718609"/>
                    <a:gd name="connsiteX5" fmla="*/ 5256673 w 7992510"/>
                    <a:gd name="connsiteY5" fmla="*/ 3537326 h 4718609"/>
                    <a:gd name="connsiteX6" fmla="*/ 0 w 7992510"/>
                    <a:gd name="connsiteY6" fmla="*/ 3537326 h 4718609"/>
                    <a:gd name="connsiteX7" fmla="*/ 0 w 7992510"/>
                    <a:gd name="connsiteY7" fmla="*/ 1174761 h 4718609"/>
                    <a:gd name="connsiteX0" fmla="*/ 0 w 7992510"/>
                    <a:gd name="connsiteY0" fmla="*/ 1161716 h 4705564"/>
                    <a:gd name="connsiteX1" fmla="*/ 5195327 w 7992510"/>
                    <a:gd name="connsiteY1" fmla="*/ 1161716 h 4705564"/>
                    <a:gd name="connsiteX2" fmla="*/ 5181694 w 7992510"/>
                    <a:gd name="connsiteY2" fmla="*/ 0 h 4705564"/>
                    <a:gd name="connsiteX3" fmla="*/ 7992510 w 7992510"/>
                    <a:gd name="connsiteY3" fmla="*/ 2376023 h 4705564"/>
                    <a:gd name="connsiteX4" fmla="*/ 5256673 w 7992510"/>
                    <a:gd name="connsiteY4" fmla="*/ 4705564 h 4705564"/>
                    <a:gd name="connsiteX5" fmla="*/ 5256673 w 7992510"/>
                    <a:gd name="connsiteY5" fmla="*/ 3524281 h 4705564"/>
                    <a:gd name="connsiteX6" fmla="*/ 0 w 7992510"/>
                    <a:gd name="connsiteY6" fmla="*/ 3524281 h 4705564"/>
                    <a:gd name="connsiteX7" fmla="*/ 0 w 7992510"/>
                    <a:gd name="connsiteY7" fmla="*/ 1161716 h 4705564"/>
                    <a:gd name="connsiteX0" fmla="*/ 0 w 7992510"/>
                    <a:gd name="connsiteY0" fmla="*/ 1161716 h 4705564"/>
                    <a:gd name="connsiteX1" fmla="*/ 5195327 w 7992510"/>
                    <a:gd name="connsiteY1" fmla="*/ 1161716 h 4705564"/>
                    <a:gd name="connsiteX2" fmla="*/ 5193411 w 7992510"/>
                    <a:gd name="connsiteY2" fmla="*/ 0 h 4705564"/>
                    <a:gd name="connsiteX3" fmla="*/ 7992510 w 7992510"/>
                    <a:gd name="connsiteY3" fmla="*/ 2376023 h 4705564"/>
                    <a:gd name="connsiteX4" fmla="*/ 5256673 w 7992510"/>
                    <a:gd name="connsiteY4" fmla="*/ 4705564 h 4705564"/>
                    <a:gd name="connsiteX5" fmla="*/ 5256673 w 7992510"/>
                    <a:gd name="connsiteY5" fmla="*/ 3524281 h 4705564"/>
                    <a:gd name="connsiteX6" fmla="*/ 0 w 7992510"/>
                    <a:gd name="connsiteY6" fmla="*/ 3524281 h 4705564"/>
                    <a:gd name="connsiteX7" fmla="*/ 0 w 7992510"/>
                    <a:gd name="connsiteY7" fmla="*/ 1161716 h 4705564"/>
                    <a:gd name="connsiteX0" fmla="*/ 0 w 7992510"/>
                    <a:gd name="connsiteY0" fmla="*/ 1147704 h 4691552"/>
                    <a:gd name="connsiteX1" fmla="*/ 5195327 w 7992510"/>
                    <a:gd name="connsiteY1" fmla="*/ 1147704 h 4691552"/>
                    <a:gd name="connsiteX2" fmla="*/ 5196342 w 7992510"/>
                    <a:gd name="connsiteY2" fmla="*/ 0 h 4691552"/>
                    <a:gd name="connsiteX3" fmla="*/ 7992510 w 7992510"/>
                    <a:gd name="connsiteY3" fmla="*/ 2362011 h 4691552"/>
                    <a:gd name="connsiteX4" fmla="*/ 5256673 w 7992510"/>
                    <a:gd name="connsiteY4" fmla="*/ 4691552 h 4691552"/>
                    <a:gd name="connsiteX5" fmla="*/ 5256673 w 7992510"/>
                    <a:gd name="connsiteY5" fmla="*/ 3510269 h 4691552"/>
                    <a:gd name="connsiteX6" fmla="*/ 0 w 7992510"/>
                    <a:gd name="connsiteY6" fmla="*/ 3510269 h 4691552"/>
                    <a:gd name="connsiteX7" fmla="*/ 0 w 7992510"/>
                    <a:gd name="connsiteY7" fmla="*/ 1147704 h 4691552"/>
                    <a:gd name="connsiteX0" fmla="*/ 0 w 7992510"/>
                    <a:gd name="connsiteY0" fmla="*/ 1147704 h 4691552"/>
                    <a:gd name="connsiteX1" fmla="*/ 5195327 w 7992510"/>
                    <a:gd name="connsiteY1" fmla="*/ 1147704 h 4691552"/>
                    <a:gd name="connsiteX2" fmla="*/ 5196343 w 7992510"/>
                    <a:gd name="connsiteY2" fmla="*/ 0 h 4691552"/>
                    <a:gd name="connsiteX3" fmla="*/ 7992510 w 7992510"/>
                    <a:gd name="connsiteY3" fmla="*/ 2362011 h 4691552"/>
                    <a:gd name="connsiteX4" fmla="*/ 5256673 w 7992510"/>
                    <a:gd name="connsiteY4" fmla="*/ 4691552 h 4691552"/>
                    <a:gd name="connsiteX5" fmla="*/ 5256673 w 7992510"/>
                    <a:gd name="connsiteY5" fmla="*/ 3510269 h 4691552"/>
                    <a:gd name="connsiteX6" fmla="*/ 0 w 7992510"/>
                    <a:gd name="connsiteY6" fmla="*/ 3510269 h 4691552"/>
                    <a:gd name="connsiteX7" fmla="*/ 0 w 7992510"/>
                    <a:gd name="connsiteY7" fmla="*/ 1147704 h 4691552"/>
                    <a:gd name="connsiteX0" fmla="*/ 0 w 7992510"/>
                    <a:gd name="connsiteY0" fmla="*/ 1153308 h 4697156"/>
                    <a:gd name="connsiteX1" fmla="*/ 5195327 w 7992510"/>
                    <a:gd name="connsiteY1" fmla="*/ 1153308 h 4697156"/>
                    <a:gd name="connsiteX2" fmla="*/ 5190484 w 7992510"/>
                    <a:gd name="connsiteY2" fmla="*/ 0 h 4697156"/>
                    <a:gd name="connsiteX3" fmla="*/ 7992510 w 7992510"/>
                    <a:gd name="connsiteY3" fmla="*/ 2367615 h 4697156"/>
                    <a:gd name="connsiteX4" fmla="*/ 5256673 w 7992510"/>
                    <a:gd name="connsiteY4" fmla="*/ 4697156 h 4697156"/>
                    <a:gd name="connsiteX5" fmla="*/ 5256673 w 7992510"/>
                    <a:gd name="connsiteY5" fmla="*/ 3515873 h 4697156"/>
                    <a:gd name="connsiteX6" fmla="*/ 0 w 7992510"/>
                    <a:gd name="connsiteY6" fmla="*/ 3515873 h 4697156"/>
                    <a:gd name="connsiteX7" fmla="*/ 0 w 7992510"/>
                    <a:gd name="connsiteY7" fmla="*/ 1153308 h 4697156"/>
                    <a:gd name="connsiteX0" fmla="*/ 0 w 7992510"/>
                    <a:gd name="connsiteY0" fmla="*/ 1164518 h 4708366"/>
                    <a:gd name="connsiteX1" fmla="*/ 5195327 w 7992510"/>
                    <a:gd name="connsiteY1" fmla="*/ 1164518 h 4708366"/>
                    <a:gd name="connsiteX2" fmla="*/ 5190484 w 7992510"/>
                    <a:gd name="connsiteY2" fmla="*/ 0 h 4708366"/>
                    <a:gd name="connsiteX3" fmla="*/ 7992510 w 7992510"/>
                    <a:gd name="connsiteY3" fmla="*/ 2378825 h 4708366"/>
                    <a:gd name="connsiteX4" fmla="*/ 5256673 w 7992510"/>
                    <a:gd name="connsiteY4" fmla="*/ 4708366 h 4708366"/>
                    <a:gd name="connsiteX5" fmla="*/ 5256673 w 7992510"/>
                    <a:gd name="connsiteY5" fmla="*/ 3527083 h 4708366"/>
                    <a:gd name="connsiteX6" fmla="*/ 0 w 7992510"/>
                    <a:gd name="connsiteY6" fmla="*/ 3527083 h 4708366"/>
                    <a:gd name="connsiteX7" fmla="*/ 0 w 7992510"/>
                    <a:gd name="connsiteY7" fmla="*/ 1164518 h 4708366"/>
                    <a:gd name="connsiteX0" fmla="*/ 0 w 7992510"/>
                    <a:gd name="connsiteY0" fmla="*/ 1164518 h 4711168"/>
                    <a:gd name="connsiteX1" fmla="*/ 5195327 w 7992510"/>
                    <a:gd name="connsiteY1" fmla="*/ 1164518 h 4711168"/>
                    <a:gd name="connsiteX2" fmla="*/ 5190484 w 7992510"/>
                    <a:gd name="connsiteY2" fmla="*/ 0 h 4711168"/>
                    <a:gd name="connsiteX3" fmla="*/ 7992510 w 7992510"/>
                    <a:gd name="connsiteY3" fmla="*/ 2378825 h 4711168"/>
                    <a:gd name="connsiteX4" fmla="*/ 5183450 w 7992510"/>
                    <a:gd name="connsiteY4" fmla="*/ 4711168 h 4711168"/>
                    <a:gd name="connsiteX5" fmla="*/ 5256673 w 7992510"/>
                    <a:gd name="connsiteY5" fmla="*/ 3527083 h 4711168"/>
                    <a:gd name="connsiteX6" fmla="*/ 0 w 7992510"/>
                    <a:gd name="connsiteY6" fmla="*/ 3527083 h 4711168"/>
                    <a:gd name="connsiteX7" fmla="*/ 0 w 7992510"/>
                    <a:gd name="connsiteY7" fmla="*/ 1164518 h 4711168"/>
                    <a:gd name="connsiteX0" fmla="*/ 0 w 7992510"/>
                    <a:gd name="connsiteY0" fmla="*/ 1164518 h 4711168"/>
                    <a:gd name="connsiteX1" fmla="*/ 5195327 w 7992510"/>
                    <a:gd name="connsiteY1" fmla="*/ 1164518 h 4711168"/>
                    <a:gd name="connsiteX2" fmla="*/ 5190484 w 7992510"/>
                    <a:gd name="connsiteY2" fmla="*/ 0 h 4711168"/>
                    <a:gd name="connsiteX3" fmla="*/ 7992510 w 7992510"/>
                    <a:gd name="connsiteY3" fmla="*/ 2378825 h 4711168"/>
                    <a:gd name="connsiteX4" fmla="*/ 5183450 w 7992510"/>
                    <a:gd name="connsiteY4" fmla="*/ 4711168 h 4711168"/>
                    <a:gd name="connsiteX5" fmla="*/ 5192237 w 7992510"/>
                    <a:gd name="connsiteY5" fmla="*/ 3527082 h 4711168"/>
                    <a:gd name="connsiteX6" fmla="*/ 0 w 7992510"/>
                    <a:gd name="connsiteY6" fmla="*/ 3527083 h 4711168"/>
                    <a:gd name="connsiteX7" fmla="*/ 0 w 7992510"/>
                    <a:gd name="connsiteY7" fmla="*/ 1164518 h 4711168"/>
                    <a:gd name="connsiteX0" fmla="*/ 0 w 7992510"/>
                    <a:gd name="connsiteY0" fmla="*/ 1164518 h 4691551"/>
                    <a:gd name="connsiteX1" fmla="*/ 5195327 w 7992510"/>
                    <a:gd name="connsiteY1" fmla="*/ 1164518 h 4691551"/>
                    <a:gd name="connsiteX2" fmla="*/ 5190484 w 7992510"/>
                    <a:gd name="connsiteY2" fmla="*/ 0 h 4691551"/>
                    <a:gd name="connsiteX3" fmla="*/ 7992510 w 7992510"/>
                    <a:gd name="connsiteY3" fmla="*/ 2378825 h 4691551"/>
                    <a:gd name="connsiteX4" fmla="*/ 5192237 w 7992510"/>
                    <a:gd name="connsiteY4" fmla="*/ 4691551 h 4691551"/>
                    <a:gd name="connsiteX5" fmla="*/ 5192237 w 7992510"/>
                    <a:gd name="connsiteY5" fmla="*/ 3527082 h 4691551"/>
                    <a:gd name="connsiteX6" fmla="*/ 0 w 7992510"/>
                    <a:gd name="connsiteY6" fmla="*/ 3527083 h 4691551"/>
                    <a:gd name="connsiteX7" fmla="*/ 0 w 7992510"/>
                    <a:gd name="connsiteY7" fmla="*/ 1164518 h 4691551"/>
                    <a:gd name="connsiteX0" fmla="*/ 0 w 8001296"/>
                    <a:gd name="connsiteY0" fmla="*/ 1164518 h 4691551"/>
                    <a:gd name="connsiteX1" fmla="*/ 5195327 w 8001296"/>
                    <a:gd name="connsiteY1" fmla="*/ 1164518 h 4691551"/>
                    <a:gd name="connsiteX2" fmla="*/ 5190484 w 8001296"/>
                    <a:gd name="connsiteY2" fmla="*/ 0 h 4691551"/>
                    <a:gd name="connsiteX3" fmla="*/ 8001296 w 8001296"/>
                    <a:gd name="connsiteY3" fmla="*/ 2378825 h 4691551"/>
                    <a:gd name="connsiteX4" fmla="*/ 5192237 w 8001296"/>
                    <a:gd name="connsiteY4" fmla="*/ 4691551 h 4691551"/>
                    <a:gd name="connsiteX5" fmla="*/ 5192237 w 8001296"/>
                    <a:gd name="connsiteY5" fmla="*/ 3527082 h 4691551"/>
                    <a:gd name="connsiteX6" fmla="*/ 0 w 8001296"/>
                    <a:gd name="connsiteY6" fmla="*/ 3527083 h 4691551"/>
                    <a:gd name="connsiteX7" fmla="*/ 0 w 8001296"/>
                    <a:gd name="connsiteY7" fmla="*/ 1164518 h 4691551"/>
                    <a:gd name="connsiteX0" fmla="*/ 0 w 8001296"/>
                    <a:gd name="connsiteY0" fmla="*/ 1164518 h 4705563"/>
                    <a:gd name="connsiteX1" fmla="*/ 5195327 w 8001296"/>
                    <a:gd name="connsiteY1" fmla="*/ 1164518 h 4705563"/>
                    <a:gd name="connsiteX2" fmla="*/ 5190484 w 8001296"/>
                    <a:gd name="connsiteY2" fmla="*/ 0 h 4705563"/>
                    <a:gd name="connsiteX3" fmla="*/ 8001296 w 8001296"/>
                    <a:gd name="connsiteY3" fmla="*/ 2378825 h 4705563"/>
                    <a:gd name="connsiteX4" fmla="*/ 5195166 w 8001296"/>
                    <a:gd name="connsiteY4" fmla="*/ 4705563 h 4705563"/>
                    <a:gd name="connsiteX5" fmla="*/ 5192237 w 8001296"/>
                    <a:gd name="connsiteY5" fmla="*/ 3527082 h 4705563"/>
                    <a:gd name="connsiteX6" fmla="*/ 0 w 8001296"/>
                    <a:gd name="connsiteY6" fmla="*/ 3527083 h 4705563"/>
                    <a:gd name="connsiteX7" fmla="*/ 0 w 8001296"/>
                    <a:gd name="connsiteY7" fmla="*/ 1164518 h 4705563"/>
                    <a:gd name="connsiteX0" fmla="*/ 0 w 8001296"/>
                    <a:gd name="connsiteY0" fmla="*/ 1164518 h 4699957"/>
                    <a:gd name="connsiteX1" fmla="*/ 5195327 w 8001296"/>
                    <a:gd name="connsiteY1" fmla="*/ 1164518 h 4699957"/>
                    <a:gd name="connsiteX2" fmla="*/ 5190484 w 8001296"/>
                    <a:gd name="connsiteY2" fmla="*/ 0 h 4699957"/>
                    <a:gd name="connsiteX3" fmla="*/ 8001296 w 8001296"/>
                    <a:gd name="connsiteY3" fmla="*/ 2378825 h 4699957"/>
                    <a:gd name="connsiteX4" fmla="*/ 5189308 w 8001296"/>
                    <a:gd name="connsiteY4" fmla="*/ 4699957 h 4699957"/>
                    <a:gd name="connsiteX5" fmla="*/ 5192237 w 8001296"/>
                    <a:gd name="connsiteY5" fmla="*/ 3527082 h 4699957"/>
                    <a:gd name="connsiteX6" fmla="*/ 0 w 8001296"/>
                    <a:gd name="connsiteY6" fmla="*/ 3527083 h 4699957"/>
                    <a:gd name="connsiteX7" fmla="*/ 0 w 8001296"/>
                    <a:gd name="connsiteY7" fmla="*/ 1164518 h 4699957"/>
                    <a:gd name="connsiteX0" fmla="*/ 0 w 7980525"/>
                    <a:gd name="connsiteY0" fmla="*/ 1164518 h 4699957"/>
                    <a:gd name="connsiteX1" fmla="*/ 5195327 w 7980525"/>
                    <a:gd name="connsiteY1" fmla="*/ 1164518 h 4699957"/>
                    <a:gd name="connsiteX2" fmla="*/ 5190484 w 7980525"/>
                    <a:gd name="connsiteY2" fmla="*/ 0 h 4699957"/>
                    <a:gd name="connsiteX3" fmla="*/ 7980525 w 7980525"/>
                    <a:gd name="connsiteY3" fmla="*/ 2381713 h 4699957"/>
                    <a:gd name="connsiteX4" fmla="*/ 5189308 w 7980525"/>
                    <a:gd name="connsiteY4" fmla="*/ 4699957 h 4699957"/>
                    <a:gd name="connsiteX5" fmla="*/ 5192237 w 7980525"/>
                    <a:gd name="connsiteY5" fmla="*/ 3527082 h 4699957"/>
                    <a:gd name="connsiteX6" fmla="*/ 0 w 7980525"/>
                    <a:gd name="connsiteY6" fmla="*/ 3527083 h 4699957"/>
                    <a:gd name="connsiteX7" fmla="*/ 0 w 7980525"/>
                    <a:gd name="connsiteY7" fmla="*/ 1164518 h 4699957"/>
                    <a:gd name="connsiteX0" fmla="*/ 0 w 7987449"/>
                    <a:gd name="connsiteY0" fmla="*/ 1164518 h 4699957"/>
                    <a:gd name="connsiteX1" fmla="*/ 5195327 w 7987449"/>
                    <a:gd name="connsiteY1" fmla="*/ 1164518 h 4699957"/>
                    <a:gd name="connsiteX2" fmla="*/ 5190484 w 7987449"/>
                    <a:gd name="connsiteY2" fmla="*/ 0 h 4699957"/>
                    <a:gd name="connsiteX3" fmla="*/ 7987449 w 7987449"/>
                    <a:gd name="connsiteY3" fmla="*/ 2387487 h 4699957"/>
                    <a:gd name="connsiteX4" fmla="*/ 5189308 w 7987449"/>
                    <a:gd name="connsiteY4" fmla="*/ 4699957 h 4699957"/>
                    <a:gd name="connsiteX5" fmla="*/ 5192237 w 7987449"/>
                    <a:gd name="connsiteY5" fmla="*/ 3527082 h 4699957"/>
                    <a:gd name="connsiteX6" fmla="*/ 0 w 7987449"/>
                    <a:gd name="connsiteY6" fmla="*/ 3527083 h 4699957"/>
                    <a:gd name="connsiteX7" fmla="*/ 0 w 7987449"/>
                    <a:gd name="connsiteY7" fmla="*/ 1164518 h 4699957"/>
                    <a:gd name="connsiteX0" fmla="*/ 0 w 7978217"/>
                    <a:gd name="connsiteY0" fmla="*/ 1164518 h 4699957"/>
                    <a:gd name="connsiteX1" fmla="*/ 5195327 w 7978217"/>
                    <a:gd name="connsiteY1" fmla="*/ 1164518 h 4699957"/>
                    <a:gd name="connsiteX2" fmla="*/ 5190484 w 7978217"/>
                    <a:gd name="connsiteY2" fmla="*/ 0 h 4699957"/>
                    <a:gd name="connsiteX3" fmla="*/ 7978217 w 7978217"/>
                    <a:gd name="connsiteY3" fmla="*/ 2387487 h 4699957"/>
                    <a:gd name="connsiteX4" fmla="*/ 5189308 w 7978217"/>
                    <a:gd name="connsiteY4" fmla="*/ 4699957 h 4699957"/>
                    <a:gd name="connsiteX5" fmla="*/ 5192237 w 7978217"/>
                    <a:gd name="connsiteY5" fmla="*/ 3527082 h 4699957"/>
                    <a:gd name="connsiteX6" fmla="*/ 0 w 7978217"/>
                    <a:gd name="connsiteY6" fmla="*/ 3527083 h 4699957"/>
                    <a:gd name="connsiteX7" fmla="*/ 0 w 7978217"/>
                    <a:gd name="connsiteY7" fmla="*/ 1164518 h 4699957"/>
                    <a:gd name="connsiteX0" fmla="*/ 0 w 7968985"/>
                    <a:gd name="connsiteY0" fmla="*/ 1164518 h 4699957"/>
                    <a:gd name="connsiteX1" fmla="*/ 5195327 w 7968985"/>
                    <a:gd name="connsiteY1" fmla="*/ 1164518 h 4699957"/>
                    <a:gd name="connsiteX2" fmla="*/ 5190484 w 7968985"/>
                    <a:gd name="connsiteY2" fmla="*/ 0 h 4699957"/>
                    <a:gd name="connsiteX3" fmla="*/ 7968985 w 7968985"/>
                    <a:gd name="connsiteY3" fmla="*/ 2387487 h 4699957"/>
                    <a:gd name="connsiteX4" fmla="*/ 5189308 w 7968985"/>
                    <a:gd name="connsiteY4" fmla="*/ 4699957 h 4699957"/>
                    <a:gd name="connsiteX5" fmla="*/ 5192237 w 7968985"/>
                    <a:gd name="connsiteY5" fmla="*/ 3527082 h 4699957"/>
                    <a:gd name="connsiteX6" fmla="*/ 0 w 7968985"/>
                    <a:gd name="connsiteY6" fmla="*/ 3527083 h 4699957"/>
                    <a:gd name="connsiteX7" fmla="*/ 0 w 7968985"/>
                    <a:gd name="connsiteY7" fmla="*/ 1164518 h 4699957"/>
                    <a:gd name="connsiteX0" fmla="*/ 0 w 7968985"/>
                    <a:gd name="connsiteY0" fmla="*/ 1164518 h 4682634"/>
                    <a:gd name="connsiteX1" fmla="*/ 5195327 w 7968985"/>
                    <a:gd name="connsiteY1" fmla="*/ 1164518 h 4682634"/>
                    <a:gd name="connsiteX2" fmla="*/ 5190484 w 7968985"/>
                    <a:gd name="connsiteY2" fmla="*/ 0 h 4682634"/>
                    <a:gd name="connsiteX3" fmla="*/ 7968985 w 7968985"/>
                    <a:gd name="connsiteY3" fmla="*/ 2387487 h 4682634"/>
                    <a:gd name="connsiteX4" fmla="*/ 5187001 w 7968985"/>
                    <a:gd name="connsiteY4" fmla="*/ 4682634 h 4682634"/>
                    <a:gd name="connsiteX5" fmla="*/ 5192237 w 7968985"/>
                    <a:gd name="connsiteY5" fmla="*/ 3527082 h 4682634"/>
                    <a:gd name="connsiteX6" fmla="*/ 0 w 7968985"/>
                    <a:gd name="connsiteY6" fmla="*/ 3527083 h 4682634"/>
                    <a:gd name="connsiteX7" fmla="*/ 0 w 7968985"/>
                    <a:gd name="connsiteY7" fmla="*/ 1164518 h 4682634"/>
                    <a:gd name="connsiteX0" fmla="*/ 0 w 7968985"/>
                    <a:gd name="connsiteY0" fmla="*/ 1164518 h 4691294"/>
                    <a:gd name="connsiteX1" fmla="*/ 5195327 w 7968985"/>
                    <a:gd name="connsiteY1" fmla="*/ 1164518 h 4691294"/>
                    <a:gd name="connsiteX2" fmla="*/ 5190484 w 7968985"/>
                    <a:gd name="connsiteY2" fmla="*/ 0 h 4691294"/>
                    <a:gd name="connsiteX3" fmla="*/ 7968985 w 7968985"/>
                    <a:gd name="connsiteY3" fmla="*/ 2387487 h 4691294"/>
                    <a:gd name="connsiteX4" fmla="*/ 5187002 w 7968985"/>
                    <a:gd name="connsiteY4" fmla="*/ 4691294 h 4691294"/>
                    <a:gd name="connsiteX5" fmla="*/ 5192237 w 7968985"/>
                    <a:gd name="connsiteY5" fmla="*/ 3527082 h 4691294"/>
                    <a:gd name="connsiteX6" fmla="*/ 0 w 7968985"/>
                    <a:gd name="connsiteY6" fmla="*/ 3527083 h 4691294"/>
                    <a:gd name="connsiteX7" fmla="*/ 0 w 7968985"/>
                    <a:gd name="connsiteY7" fmla="*/ 1164518 h 469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8985" h="4691294">
                      <a:moveTo>
                        <a:pt x="0" y="1164518"/>
                      </a:moveTo>
                      <a:lnTo>
                        <a:pt x="5195327" y="1164518"/>
                      </a:lnTo>
                      <a:cubicBezTo>
                        <a:pt x="5193055" y="766409"/>
                        <a:pt x="5192756" y="398109"/>
                        <a:pt x="5190484" y="0"/>
                      </a:cubicBezTo>
                      <a:lnTo>
                        <a:pt x="7968985" y="2387487"/>
                      </a:lnTo>
                      <a:lnTo>
                        <a:pt x="5187002" y="4691294"/>
                      </a:lnTo>
                      <a:cubicBezTo>
                        <a:pt x="5186026" y="4298467"/>
                        <a:pt x="5193213" y="3919909"/>
                        <a:pt x="5192237" y="3527082"/>
                      </a:cubicBezTo>
                      <a:lnTo>
                        <a:pt x="0" y="3527083"/>
                      </a:lnTo>
                      <a:lnTo>
                        <a:pt x="0" y="1164518"/>
                      </a:lnTo>
                      <a:close/>
                    </a:path>
                  </a:pathLst>
                </a:custGeom>
                <a:gradFill flip="none" rotWithShape="1">
                  <a:gsLst>
                    <a:gs pos="100000">
                      <a:schemeClr val="tx1">
                        <a:lumMod val="65000"/>
                        <a:lumOff val="35000"/>
                      </a:schemeClr>
                    </a:gs>
                    <a:gs pos="0">
                      <a:schemeClr val="bg1">
                        <a:lumMod val="6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ight Arrow 1"/>
                <p:cNvSpPr/>
                <p:nvPr/>
              </p:nvSpPr>
              <p:spPr>
                <a:xfrm>
                  <a:off x="506718" y="864917"/>
                  <a:ext cx="8142483" cy="3745192"/>
                </a:xfrm>
                <a:custGeom>
                  <a:avLst/>
                  <a:gdLst>
                    <a:gd name="connsiteX0" fmla="*/ 0 w 7619238"/>
                    <a:gd name="connsiteY0" fmla="*/ 1181283 h 4725131"/>
                    <a:gd name="connsiteX1" fmla="*/ 5256673 w 7619238"/>
                    <a:gd name="connsiteY1" fmla="*/ 1181283 h 4725131"/>
                    <a:gd name="connsiteX2" fmla="*/ 5256673 w 7619238"/>
                    <a:gd name="connsiteY2" fmla="*/ 0 h 4725131"/>
                    <a:gd name="connsiteX3" fmla="*/ 7619238 w 7619238"/>
                    <a:gd name="connsiteY3" fmla="*/ 2362566 h 4725131"/>
                    <a:gd name="connsiteX4" fmla="*/ 5256673 w 7619238"/>
                    <a:gd name="connsiteY4" fmla="*/ 4725131 h 4725131"/>
                    <a:gd name="connsiteX5" fmla="*/ 5256673 w 7619238"/>
                    <a:gd name="connsiteY5" fmla="*/ 3543848 h 4725131"/>
                    <a:gd name="connsiteX6" fmla="*/ 0 w 7619238"/>
                    <a:gd name="connsiteY6" fmla="*/ 3543848 h 4725131"/>
                    <a:gd name="connsiteX7" fmla="*/ 0 w 7619238"/>
                    <a:gd name="connsiteY7" fmla="*/ 1181283 h 4725131"/>
                    <a:gd name="connsiteX0" fmla="*/ 0 w 8009763"/>
                    <a:gd name="connsiteY0" fmla="*/ 1181283 h 4725131"/>
                    <a:gd name="connsiteX1" fmla="*/ 5256673 w 8009763"/>
                    <a:gd name="connsiteY1" fmla="*/ 1181283 h 4725131"/>
                    <a:gd name="connsiteX2" fmla="*/ 5256673 w 8009763"/>
                    <a:gd name="connsiteY2" fmla="*/ 0 h 4725131"/>
                    <a:gd name="connsiteX3" fmla="*/ 8009763 w 8009763"/>
                    <a:gd name="connsiteY3" fmla="*/ 2333991 h 4725131"/>
                    <a:gd name="connsiteX4" fmla="*/ 5256673 w 8009763"/>
                    <a:gd name="connsiteY4" fmla="*/ 4725131 h 4725131"/>
                    <a:gd name="connsiteX5" fmla="*/ 5256673 w 8009763"/>
                    <a:gd name="connsiteY5" fmla="*/ 3543848 h 4725131"/>
                    <a:gd name="connsiteX6" fmla="*/ 0 w 8009763"/>
                    <a:gd name="connsiteY6" fmla="*/ 3543848 h 4725131"/>
                    <a:gd name="connsiteX7" fmla="*/ 0 w 8009763"/>
                    <a:gd name="connsiteY7" fmla="*/ 1181283 h 4725131"/>
                    <a:gd name="connsiteX0" fmla="*/ 0 w 7992510"/>
                    <a:gd name="connsiteY0" fmla="*/ 1181283 h 4725131"/>
                    <a:gd name="connsiteX1" fmla="*/ 5256673 w 7992510"/>
                    <a:gd name="connsiteY1" fmla="*/ 1181283 h 4725131"/>
                    <a:gd name="connsiteX2" fmla="*/ 5256673 w 7992510"/>
                    <a:gd name="connsiteY2" fmla="*/ 0 h 4725131"/>
                    <a:gd name="connsiteX3" fmla="*/ 7992510 w 7992510"/>
                    <a:gd name="connsiteY3" fmla="*/ 2395590 h 4725131"/>
                    <a:gd name="connsiteX4" fmla="*/ 5256673 w 7992510"/>
                    <a:gd name="connsiteY4" fmla="*/ 4725131 h 4725131"/>
                    <a:gd name="connsiteX5" fmla="*/ 5256673 w 7992510"/>
                    <a:gd name="connsiteY5" fmla="*/ 3543848 h 4725131"/>
                    <a:gd name="connsiteX6" fmla="*/ 0 w 7992510"/>
                    <a:gd name="connsiteY6" fmla="*/ 3543848 h 4725131"/>
                    <a:gd name="connsiteX7" fmla="*/ 0 w 7992510"/>
                    <a:gd name="connsiteY7" fmla="*/ 1181283 h 472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2510" h="4725131">
                      <a:moveTo>
                        <a:pt x="0" y="1181283"/>
                      </a:moveTo>
                      <a:lnTo>
                        <a:pt x="5256673" y="1181283"/>
                      </a:lnTo>
                      <a:lnTo>
                        <a:pt x="5256673" y="0"/>
                      </a:lnTo>
                      <a:lnTo>
                        <a:pt x="7992510" y="2395590"/>
                      </a:lnTo>
                      <a:lnTo>
                        <a:pt x="5256673" y="4725131"/>
                      </a:lnTo>
                      <a:lnTo>
                        <a:pt x="5256673" y="3543848"/>
                      </a:lnTo>
                      <a:lnTo>
                        <a:pt x="0" y="3543848"/>
                      </a:lnTo>
                      <a:lnTo>
                        <a:pt x="0" y="1181283"/>
                      </a:lnTo>
                      <a:close/>
                    </a:path>
                  </a:pathLst>
                </a:custGeom>
                <a:gradFill flip="none" rotWithShape="1">
                  <a:gsLst>
                    <a:gs pos="100000">
                      <a:schemeClr val="tx1">
                        <a:lumMod val="65000"/>
                        <a:lumOff val="35000"/>
                      </a:schemeClr>
                    </a:gs>
                    <a:gs pos="0">
                      <a:schemeClr val="bg1">
                        <a:lumMod val="65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ight Arrow 1"/>
                <p:cNvSpPr/>
                <p:nvPr/>
              </p:nvSpPr>
              <p:spPr>
                <a:xfrm>
                  <a:off x="543331" y="889295"/>
                  <a:ext cx="7383738" cy="2587111"/>
                </a:xfrm>
                <a:custGeom>
                  <a:avLst/>
                  <a:gdLst>
                    <a:gd name="connsiteX0" fmla="*/ 0 w 7619238"/>
                    <a:gd name="connsiteY0" fmla="*/ 1181283 h 4725131"/>
                    <a:gd name="connsiteX1" fmla="*/ 5256673 w 7619238"/>
                    <a:gd name="connsiteY1" fmla="*/ 1181283 h 4725131"/>
                    <a:gd name="connsiteX2" fmla="*/ 5256673 w 7619238"/>
                    <a:gd name="connsiteY2" fmla="*/ 0 h 4725131"/>
                    <a:gd name="connsiteX3" fmla="*/ 7619238 w 7619238"/>
                    <a:gd name="connsiteY3" fmla="*/ 2362566 h 4725131"/>
                    <a:gd name="connsiteX4" fmla="*/ 5256673 w 7619238"/>
                    <a:gd name="connsiteY4" fmla="*/ 4725131 h 4725131"/>
                    <a:gd name="connsiteX5" fmla="*/ 5256673 w 7619238"/>
                    <a:gd name="connsiteY5" fmla="*/ 3543848 h 4725131"/>
                    <a:gd name="connsiteX6" fmla="*/ 0 w 7619238"/>
                    <a:gd name="connsiteY6" fmla="*/ 3543848 h 4725131"/>
                    <a:gd name="connsiteX7" fmla="*/ 0 w 7619238"/>
                    <a:gd name="connsiteY7" fmla="*/ 1181283 h 4725131"/>
                    <a:gd name="connsiteX0" fmla="*/ 0 w 8009763"/>
                    <a:gd name="connsiteY0" fmla="*/ 1181283 h 4725131"/>
                    <a:gd name="connsiteX1" fmla="*/ 5256673 w 8009763"/>
                    <a:gd name="connsiteY1" fmla="*/ 1181283 h 4725131"/>
                    <a:gd name="connsiteX2" fmla="*/ 5256673 w 8009763"/>
                    <a:gd name="connsiteY2" fmla="*/ 0 h 4725131"/>
                    <a:gd name="connsiteX3" fmla="*/ 8009763 w 8009763"/>
                    <a:gd name="connsiteY3" fmla="*/ 2333991 h 4725131"/>
                    <a:gd name="connsiteX4" fmla="*/ 5256673 w 8009763"/>
                    <a:gd name="connsiteY4" fmla="*/ 4725131 h 4725131"/>
                    <a:gd name="connsiteX5" fmla="*/ 5256673 w 8009763"/>
                    <a:gd name="connsiteY5" fmla="*/ 3543848 h 4725131"/>
                    <a:gd name="connsiteX6" fmla="*/ 0 w 8009763"/>
                    <a:gd name="connsiteY6" fmla="*/ 3543848 h 4725131"/>
                    <a:gd name="connsiteX7" fmla="*/ 0 w 8009763"/>
                    <a:gd name="connsiteY7" fmla="*/ 1181283 h 4725131"/>
                    <a:gd name="connsiteX0" fmla="*/ 0 w 7992510"/>
                    <a:gd name="connsiteY0" fmla="*/ 1181283 h 4725131"/>
                    <a:gd name="connsiteX1" fmla="*/ 5256673 w 7992510"/>
                    <a:gd name="connsiteY1" fmla="*/ 1181283 h 4725131"/>
                    <a:gd name="connsiteX2" fmla="*/ 5256673 w 7992510"/>
                    <a:gd name="connsiteY2" fmla="*/ 0 h 4725131"/>
                    <a:gd name="connsiteX3" fmla="*/ 7992510 w 7992510"/>
                    <a:gd name="connsiteY3" fmla="*/ 2395590 h 4725131"/>
                    <a:gd name="connsiteX4" fmla="*/ 5256673 w 7992510"/>
                    <a:gd name="connsiteY4" fmla="*/ 4725131 h 4725131"/>
                    <a:gd name="connsiteX5" fmla="*/ 5256673 w 7992510"/>
                    <a:gd name="connsiteY5" fmla="*/ 3543848 h 4725131"/>
                    <a:gd name="connsiteX6" fmla="*/ 0 w 7992510"/>
                    <a:gd name="connsiteY6" fmla="*/ 3543848 h 4725131"/>
                    <a:gd name="connsiteX7" fmla="*/ 0 w 7992510"/>
                    <a:gd name="connsiteY7" fmla="*/ 1181283 h 4725131"/>
                    <a:gd name="connsiteX0" fmla="*/ 3028 w 7995538"/>
                    <a:gd name="connsiteY0" fmla="*/ 1181283 h 4725131"/>
                    <a:gd name="connsiteX1" fmla="*/ 5259701 w 7995538"/>
                    <a:gd name="connsiteY1" fmla="*/ 1181283 h 4725131"/>
                    <a:gd name="connsiteX2" fmla="*/ 5259701 w 7995538"/>
                    <a:gd name="connsiteY2" fmla="*/ 0 h 4725131"/>
                    <a:gd name="connsiteX3" fmla="*/ 7995538 w 7995538"/>
                    <a:gd name="connsiteY3" fmla="*/ 2395590 h 4725131"/>
                    <a:gd name="connsiteX4" fmla="*/ 5259701 w 7995538"/>
                    <a:gd name="connsiteY4" fmla="*/ 4725131 h 4725131"/>
                    <a:gd name="connsiteX5" fmla="*/ 5259701 w 7995538"/>
                    <a:gd name="connsiteY5" fmla="*/ 3543848 h 4725131"/>
                    <a:gd name="connsiteX6" fmla="*/ 3028 w 7995538"/>
                    <a:gd name="connsiteY6" fmla="*/ 3543848 h 4725131"/>
                    <a:gd name="connsiteX7" fmla="*/ 0 w 7995538"/>
                    <a:gd name="connsiteY7" fmla="*/ 2900313 h 4725131"/>
                    <a:gd name="connsiteX8" fmla="*/ 3028 w 7995538"/>
                    <a:gd name="connsiteY8" fmla="*/ 1181283 h 4725131"/>
                    <a:gd name="connsiteX0" fmla="*/ 3028 w 7995538"/>
                    <a:gd name="connsiteY0" fmla="*/ 1181283 h 4725131"/>
                    <a:gd name="connsiteX1" fmla="*/ 5259701 w 7995538"/>
                    <a:gd name="connsiteY1" fmla="*/ 1181283 h 4725131"/>
                    <a:gd name="connsiteX2" fmla="*/ 5259701 w 7995538"/>
                    <a:gd name="connsiteY2" fmla="*/ 0 h 4725131"/>
                    <a:gd name="connsiteX3" fmla="*/ 7243529 w 7995538"/>
                    <a:gd name="connsiteY3" fmla="*/ 1741900 h 4725131"/>
                    <a:gd name="connsiteX4" fmla="*/ 7995538 w 7995538"/>
                    <a:gd name="connsiteY4" fmla="*/ 2395590 h 4725131"/>
                    <a:gd name="connsiteX5" fmla="*/ 5259701 w 7995538"/>
                    <a:gd name="connsiteY5" fmla="*/ 4725131 h 4725131"/>
                    <a:gd name="connsiteX6" fmla="*/ 5259701 w 7995538"/>
                    <a:gd name="connsiteY6" fmla="*/ 3543848 h 4725131"/>
                    <a:gd name="connsiteX7" fmla="*/ 3028 w 7995538"/>
                    <a:gd name="connsiteY7" fmla="*/ 3543848 h 4725131"/>
                    <a:gd name="connsiteX8" fmla="*/ 0 w 7995538"/>
                    <a:gd name="connsiteY8" fmla="*/ 2900313 h 4725131"/>
                    <a:gd name="connsiteX9" fmla="*/ 3028 w 7995538"/>
                    <a:gd name="connsiteY9" fmla="*/ 1181283 h 4725131"/>
                    <a:gd name="connsiteX0" fmla="*/ 3028 w 7243529"/>
                    <a:gd name="connsiteY0" fmla="*/ 1181283 h 4725131"/>
                    <a:gd name="connsiteX1" fmla="*/ 5259701 w 7243529"/>
                    <a:gd name="connsiteY1" fmla="*/ 1181283 h 4725131"/>
                    <a:gd name="connsiteX2" fmla="*/ 5259701 w 7243529"/>
                    <a:gd name="connsiteY2" fmla="*/ 0 h 4725131"/>
                    <a:gd name="connsiteX3" fmla="*/ 7243529 w 7243529"/>
                    <a:gd name="connsiteY3" fmla="*/ 1741900 h 4725131"/>
                    <a:gd name="connsiteX4" fmla="*/ 5259701 w 7243529"/>
                    <a:gd name="connsiteY4" fmla="*/ 4725131 h 4725131"/>
                    <a:gd name="connsiteX5" fmla="*/ 5259701 w 7243529"/>
                    <a:gd name="connsiteY5" fmla="*/ 3543848 h 4725131"/>
                    <a:gd name="connsiteX6" fmla="*/ 3028 w 7243529"/>
                    <a:gd name="connsiteY6" fmla="*/ 3543848 h 4725131"/>
                    <a:gd name="connsiteX7" fmla="*/ 0 w 7243529"/>
                    <a:gd name="connsiteY7" fmla="*/ 2900313 h 4725131"/>
                    <a:gd name="connsiteX8" fmla="*/ 3028 w 7243529"/>
                    <a:gd name="connsiteY8" fmla="*/ 1181283 h 4725131"/>
                    <a:gd name="connsiteX0" fmla="*/ 3028 w 7243529"/>
                    <a:gd name="connsiteY0" fmla="*/ 1181283 h 3543848"/>
                    <a:gd name="connsiteX1" fmla="*/ 5259701 w 7243529"/>
                    <a:gd name="connsiteY1" fmla="*/ 1181283 h 3543848"/>
                    <a:gd name="connsiteX2" fmla="*/ 5259701 w 7243529"/>
                    <a:gd name="connsiteY2" fmla="*/ 0 h 3543848"/>
                    <a:gd name="connsiteX3" fmla="*/ 7243529 w 7243529"/>
                    <a:gd name="connsiteY3" fmla="*/ 1741900 h 3543848"/>
                    <a:gd name="connsiteX4" fmla="*/ 5259701 w 7243529"/>
                    <a:gd name="connsiteY4" fmla="*/ 3543848 h 3543848"/>
                    <a:gd name="connsiteX5" fmla="*/ 3028 w 7243529"/>
                    <a:gd name="connsiteY5" fmla="*/ 3543848 h 3543848"/>
                    <a:gd name="connsiteX6" fmla="*/ 0 w 7243529"/>
                    <a:gd name="connsiteY6" fmla="*/ 2900313 h 3543848"/>
                    <a:gd name="connsiteX7" fmla="*/ 3028 w 7243529"/>
                    <a:gd name="connsiteY7" fmla="*/ 1181283 h 3543848"/>
                    <a:gd name="connsiteX0" fmla="*/ 3028 w 7243529"/>
                    <a:gd name="connsiteY0" fmla="*/ 1181283 h 3543848"/>
                    <a:gd name="connsiteX1" fmla="*/ 5259701 w 7243529"/>
                    <a:gd name="connsiteY1" fmla="*/ 1181283 h 3543848"/>
                    <a:gd name="connsiteX2" fmla="*/ 5259701 w 7243529"/>
                    <a:gd name="connsiteY2" fmla="*/ 0 h 3543848"/>
                    <a:gd name="connsiteX3" fmla="*/ 7243529 w 7243529"/>
                    <a:gd name="connsiteY3" fmla="*/ 1741900 h 3543848"/>
                    <a:gd name="connsiteX4" fmla="*/ 3028 w 7243529"/>
                    <a:gd name="connsiteY4" fmla="*/ 3543848 h 3543848"/>
                    <a:gd name="connsiteX5" fmla="*/ 0 w 7243529"/>
                    <a:gd name="connsiteY5" fmla="*/ 2900313 h 3543848"/>
                    <a:gd name="connsiteX6" fmla="*/ 3028 w 7243529"/>
                    <a:gd name="connsiteY6" fmla="*/ 1181283 h 3543848"/>
                    <a:gd name="connsiteX0" fmla="*/ 3028 w 7243529"/>
                    <a:gd name="connsiteY0" fmla="*/ 1181283 h 2900313"/>
                    <a:gd name="connsiteX1" fmla="*/ 5259701 w 7243529"/>
                    <a:gd name="connsiteY1" fmla="*/ 1181283 h 2900313"/>
                    <a:gd name="connsiteX2" fmla="*/ 5259701 w 7243529"/>
                    <a:gd name="connsiteY2" fmla="*/ 0 h 2900313"/>
                    <a:gd name="connsiteX3" fmla="*/ 7243529 w 7243529"/>
                    <a:gd name="connsiteY3" fmla="*/ 1741900 h 2900313"/>
                    <a:gd name="connsiteX4" fmla="*/ 0 w 7243529"/>
                    <a:gd name="connsiteY4" fmla="*/ 2900313 h 2900313"/>
                    <a:gd name="connsiteX5" fmla="*/ 3028 w 7243529"/>
                    <a:gd name="connsiteY5" fmla="*/ 1181283 h 2900313"/>
                    <a:gd name="connsiteX0" fmla="*/ 3028 w 7243529"/>
                    <a:gd name="connsiteY0" fmla="*/ 1181283 h 3020446"/>
                    <a:gd name="connsiteX1" fmla="*/ 5259701 w 7243529"/>
                    <a:gd name="connsiteY1" fmla="*/ 1181283 h 3020446"/>
                    <a:gd name="connsiteX2" fmla="*/ 5259701 w 7243529"/>
                    <a:gd name="connsiteY2" fmla="*/ 0 h 3020446"/>
                    <a:gd name="connsiteX3" fmla="*/ 7243529 w 7243529"/>
                    <a:gd name="connsiteY3" fmla="*/ 1741900 h 3020446"/>
                    <a:gd name="connsiteX4" fmla="*/ 0 w 7243529"/>
                    <a:gd name="connsiteY4" fmla="*/ 2900313 h 3020446"/>
                    <a:gd name="connsiteX5" fmla="*/ 3028 w 7243529"/>
                    <a:gd name="connsiteY5" fmla="*/ 1181283 h 3020446"/>
                    <a:gd name="connsiteX0" fmla="*/ 3028 w 7243529"/>
                    <a:gd name="connsiteY0" fmla="*/ 1181283 h 3042049"/>
                    <a:gd name="connsiteX1" fmla="*/ 5259701 w 7243529"/>
                    <a:gd name="connsiteY1" fmla="*/ 1181283 h 3042049"/>
                    <a:gd name="connsiteX2" fmla="*/ 5259701 w 7243529"/>
                    <a:gd name="connsiteY2" fmla="*/ 0 h 3042049"/>
                    <a:gd name="connsiteX3" fmla="*/ 7243529 w 7243529"/>
                    <a:gd name="connsiteY3" fmla="*/ 1741900 h 3042049"/>
                    <a:gd name="connsiteX4" fmla="*/ 0 w 7243529"/>
                    <a:gd name="connsiteY4" fmla="*/ 2900313 h 3042049"/>
                    <a:gd name="connsiteX5" fmla="*/ 3028 w 7243529"/>
                    <a:gd name="connsiteY5" fmla="*/ 1181283 h 3042049"/>
                    <a:gd name="connsiteX0" fmla="*/ 10935 w 7251436"/>
                    <a:gd name="connsiteY0" fmla="*/ 1181283 h 3277454"/>
                    <a:gd name="connsiteX1" fmla="*/ 5267608 w 7251436"/>
                    <a:gd name="connsiteY1" fmla="*/ 1181283 h 3277454"/>
                    <a:gd name="connsiteX2" fmla="*/ 5267608 w 7251436"/>
                    <a:gd name="connsiteY2" fmla="*/ 0 h 3277454"/>
                    <a:gd name="connsiteX3" fmla="*/ 7251436 w 7251436"/>
                    <a:gd name="connsiteY3" fmla="*/ 1741900 h 3277454"/>
                    <a:gd name="connsiteX4" fmla="*/ 0 w 7251436"/>
                    <a:gd name="connsiteY4" fmla="*/ 3156875 h 3277454"/>
                    <a:gd name="connsiteX5" fmla="*/ 10935 w 7251436"/>
                    <a:gd name="connsiteY5" fmla="*/ 1181283 h 3277454"/>
                    <a:gd name="connsiteX0" fmla="*/ 10935 w 7251436"/>
                    <a:gd name="connsiteY0" fmla="*/ 1181283 h 3227132"/>
                    <a:gd name="connsiteX1" fmla="*/ 5267608 w 7251436"/>
                    <a:gd name="connsiteY1" fmla="*/ 1181283 h 3227132"/>
                    <a:gd name="connsiteX2" fmla="*/ 5267608 w 7251436"/>
                    <a:gd name="connsiteY2" fmla="*/ 0 h 3227132"/>
                    <a:gd name="connsiteX3" fmla="*/ 7251436 w 7251436"/>
                    <a:gd name="connsiteY3" fmla="*/ 1741900 h 3227132"/>
                    <a:gd name="connsiteX4" fmla="*/ 0 w 7251436"/>
                    <a:gd name="connsiteY4" fmla="*/ 3156875 h 3227132"/>
                    <a:gd name="connsiteX5" fmla="*/ 10935 w 7251436"/>
                    <a:gd name="connsiteY5" fmla="*/ 1181283 h 3227132"/>
                    <a:gd name="connsiteX0" fmla="*/ 10935 w 7251436"/>
                    <a:gd name="connsiteY0" fmla="*/ 1181283 h 3249008"/>
                    <a:gd name="connsiteX1" fmla="*/ 5267608 w 7251436"/>
                    <a:gd name="connsiteY1" fmla="*/ 1181283 h 3249008"/>
                    <a:gd name="connsiteX2" fmla="*/ 5267608 w 7251436"/>
                    <a:gd name="connsiteY2" fmla="*/ 0 h 3249008"/>
                    <a:gd name="connsiteX3" fmla="*/ 7251436 w 7251436"/>
                    <a:gd name="connsiteY3" fmla="*/ 1741900 h 3249008"/>
                    <a:gd name="connsiteX4" fmla="*/ 0 w 7251436"/>
                    <a:gd name="connsiteY4" fmla="*/ 3156875 h 3249008"/>
                    <a:gd name="connsiteX5" fmla="*/ 10935 w 7251436"/>
                    <a:gd name="connsiteY5" fmla="*/ 1181283 h 3249008"/>
                    <a:gd name="connsiteX0" fmla="*/ 10935 w 7251436"/>
                    <a:gd name="connsiteY0" fmla="*/ 1181283 h 3251693"/>
                    <a:gd name="connsiteX1" fmla="*/ 5267608 w 7251436"/>
                    <a:gd name="connsiteY1" fmla="*/ 1181283 h 3251693"/>
                    <a:gd name="connsiteX2" fmla="*/ 5267608 w 7251436"/>
                    <a:gd name="connsiteY2" fmla="*/ 0 h 3251693"/>
                    <a:gd name="connsiteX3" fmla="*/ 7251436 w 7251436"/>
                    <a:gd name="connsiteY3" fmla="*/ 1741900 h 3251693"/>
                    <a:gd name="connsiteX4" fmla="*/ 0 w 7251436"/>
                    <a:gd name="connsiteY4" fmla="*/ 3156875 h 3251693"/>
                    <a:gd name="connsiteX5" fmla="*/ 10935 w 7251436"/>
                    <a:gd name="connsiteY5" fmla="*/ 1181283 h 3251693"/>
                    <a:gd name="connsiteX0" fmla="*/ 10935 w 7251436"/>
                    <a:gd name="connsiteY0" fmla="*/ 1181283 h 3252593"/>
                    <a:gd name="connsiteX1" fmla="*/ 5267608 w 7251436"/>
                    <a:gd name="connsiteY1" fmla="*/ 1181283 h 3252593"/>
                    <a:gd name="connsiteX2" fmla="*/ 5267608 w 7251436"/>
                    <a:gd name="connsiteY2" fmla="*/ 0 h 3252593"/>
                    <a:gd name="connsiteX3" fmla="*/ 7251436 w 7251436"/>
                    <a:gd name="connsiteY3" fmla="*/ 1756155 h 3252593"/>
                    <a:gd name="connsiteX4" fmla="*/ 0 w 7251436"/>
                    <a:gd name="connsiteY4" fmla="*/ 3156875 h 3252593"/>
                    <a:gd name="connsiteX5" fmla="*/ 10935 w 7251436"/>
                    <a:gd name="connsiteY5" fmla="*/ 1181283 h 3252593"/>
                    <a:gd name="connsiteX0" fmla="*/ 10935 w 7251436"/>
                    <a:gd name="connsiteY0" fmla="*/ 1195538 h 3266848"/>
                    <a:gd name="connsiteX1" fmla="*/ 5267608 w 7251436"/>
                    <a:gd name="connsiteY1" fmla="*/ 1195538 h 3266848"/>
                    <a:gd name="connsiteX2" fmla="*/ 5261544 w 7251436"/>
                    <a:gd name="connsiteY2" fmla="*/ 0 h 3266848"/>
                    <a:gd name="connsiteX3" fmla="*/ 7251436 w 7251436"/>
                    <a:gd name="connsiteY3" fmla="*/ 1770410 h 3266848"/>
                    <a:gd name="connsiteX4" fmla="*/ 0 w 7251436"/>
                    <a:gd name="connsiteY4" fmla="*/ 3171130 h 3266848"/>
                    <a:gd name="connsiteX5" fmla="*/ 10935 w 7251436"/>
                    <a:gd name="connsiteY5" fmla="*/ 1195538 h 3266848"/>
                    <a:gd name="connsiteX0" fmla="*/ 10935 w 7251436"/>
                    <a:gd name="connsiteY0" fmla="*/ 1195538 h 3266848"/>
                    <a:gd name="connsiteX1" fmla="*/ 5261544 w 7251436"/>
                    <a:gd name="connsiteY1" fmla="*/ 1195538 h 3266848"/>
                    <a:gd name="connsiteX2" fmla="*/ 5261544 w 7251436"/>
                    <a:gd name="connsiteY2" fmla="*/ 0 h 3266848"/>
                    <a:gd name="connsiteX3" fmla="*/ 7251436 w 7251436"/>
                    <a:gd name="connsiteY3" fmla="*/ 1770410 h 3266848"/>
                    <a:gd name="connsiteX4" fmla="*/ 0 w 7251436"/>
                    <a:gd name="connsiteY4" fmla="*/ 3171130 h 3266848"/>
                    <a:gd name="connsiteX5" fmla="*/ 10935 w 7251436"/>
                    <a:gd name="connsiteY5" fmla="*/ 1195538 h 3266848"/>
                    <a:gd name="connsiteX0" fmla="*/ 3922 w 7251436"/>
                    <a:gd name="connsiteY0" fmla="*/ 1195538 h 3266848"/>
                    <a:gd name="connsiteX1" fmla="*/ 5261544 w 7251436"/>
                    <a:gd name="connsiteY1" fmla="*/ 1195538 h 3266848"/>
                    <a:gd name="connsiteX2" fmla="*/ 5261544 w 7251436"/>
                    <a:gd name="connsiteY2" fmla="*/ 0 h 3266848"/>
                    <a:gd name="connsiteX3" fmla="*/ 7251436 w 7251436"/>
                    <a:gd name="connsiteY3" fmla="*/ 1770410 h 3266848"/>
                    <a:gd name="connsiteX4" fmla="*/ 0 w 7251436"/>
                    <a:gd name="connsiteY4" fmla="*/ 3171130 h 3266848"/>
                    <a:gd name="connsiteX5" fmla="*/ 3922 w 7251436"/>
                    <a:gd name="connsiteY5" fmla="*/ 1195538 h 3266848"/>
                    <a:gd name="connsiteX0" fmla="*/ 133 w 7247647"/>
                    <a:gd name="connsiteY0" fmla="*/ 1195538 h 3266848"/>
                    <a:gd name="connsiteX1" fmla="*/ 5257755 w 7247647"/>
                    <a:gd name="connsiteY1" fmla="*/ 1195538 h 3266848"/>
                    <a:gd name="connsiteX2" fmla="*/ 5257755 w 7247647"/>
                    <a:gd name="connsiteY2" fmla="*/ 0 h 3266848"/>
                    <a:gd name="connsiteX3" fmla="*/ 7247647 w 7247647"/>
                    <a:gd name="connsiteY3" fmla="*/ 1770410 h 3266848"/>
                    <a:gd name="connsiteX4" fmla="*/ 3222 w 7247647"/>
                    <a:gd name="connsiteY4" fmla="*/ 3171130 h 3266848"/>
                    <a:gd name="connsiteX5" fmla="*/ 133 w 7247647"/>
                    <a:gd name="connsiteY5" fmla="*/ 1195538 h 3266848"/>
                    <a:gd name="connsiteX0" fmla="*/ 1587 w 7249101"/>
                    <a:gd name="connsiteY0" fmla="*/ 1195538 h 3266848"/>
                    <a:gd name="connsiteX1" fmla="*/ 5259209 w 7249101"/>
                    <a:gd name="connsiteY1" fmla="*/ 1195538 h 3266848"/>
                    <a:gd name="connsiteX2" fmla="*/ 5259209 w 7249101"/>
                    <a:gd name="connsiteY2" fmla="*/ 0 h 3266848"/>
                    <a:gd name="connsiteX3" fmla="*/ 7249101 w 7249101"/>
                    <a:gd name="connsiteY3" fmla="*/ 1770410 h 3266848"/>
                    <a:gd name="connsiteX4" fmla="*/ 0 w 7249101"/>
                    <a:gd name="connsiteY4" fmla="*/ 3171130 h 3266848"/>
                    <a:gd name="connsiteX5" fmla="*/ 1587 w 7249101"/>
                    <a:gd name="connsiteY5" fmla="*/ 1195538 h 3266848"/>
                    <a:gd name="connsiteX0" fmla="*/ 226 w 7247740"/>
                    <a:gd name="connsiteY0" fmla="*/ 1195538 h 3266848"/>
                    <a:gd name="connsiteX1" fmla="*/ 5257848 w 7247740"/>
                    <a:gd name="connsiteY1" fmla="*/ 1195538 h 3266848"/>
                    <a:gd name="connsiteX2" fmla="*/ 5257848 w 7247740"/>
                    <a:gd name="connsiteY2" fmla="*/ 0 h 3266848"/>
                    <a:gd name="connsiteX3" fmla="*/ 7247740 w 7247740"/>
                    <a:gd name="connsiteY3" fmla="*/ 1770410 h 3266848"/>
                    <a:gd name="connsiteX4" fmla="*/ 976 w 7247740"/>
                    <a:gd name="connsiteY4" fmla="*/ 3171130 h 3266848"/>
                    <a:gd name="connsiteX5" fmla="*/ 226 w 7247740"/>
                    <a:gd name="connsiteY5" fmla="*/ 1195538 h 3266848"/>
                    <a:gd name="connsiteX0" fmla="*/ 133 w 7247647"/>
                    <a:gd name="connsiteY0" fmla="*/ 1195538 h 3264035"/>
                    <a:gd name="connsiteX1" fmla="*/ 5257755 w 7247647"/>
                    <a:gd name="connsiteY1" fmla="*/ 1195538 h 3264035"/>
                    <a:gd name="connsiteX2" fmla="*/ 5257755 w 7247647"/>
                    <a:gd name="connsiteY2" fmla="*/ 0 h 3264035"/>
                    <a:gd name="connsiteX3" fmla="*/ 7247647 w 7247647"/>
                    <a:gd name="connsiteY3" fmla="*/ 1770410 h 3264035"/>
                    <a:gd name="connsiteX4" fmla="*/ 3220 w 7247647"/>
                    <a:gd name="connsiteY4" fmla="*/ 3168125 h 3264035"/>
                    <a:gd name="connsiteX5" fmla="*/ 133 w 7247647"/>
                    <a:gd name="connsiteY5" fmla="*/ 1195538 h 3264035"/>
                    <a:gd name="connsiteX0" fmla="*/ 225 w 7247739"/>
                    <a:gd name="connsiteY0" fmla="*/ 1195538 h 3264035"/>
                    <a:gd name="connsiteX1" fmla="*/ 5257847 w 7247739"/>
                    <a:gd name="connsiteY1" fmla="*/ 1195538 h 3264035"/>
                    <a:gd name="connsiteX2" fmla="*/ 5257847 w 7247739"/>
                    <a:gd name="connsiteY2" fmla="*/ 0 h 3264035"/>
                    <a:gd name="connsiteX3" fmla="*/ 7247739 w 7247739"/>
                    <a:gd name="connsiteY3" fmla="*/ 1770410 h 3264035"/>
                    <a:gd name="connsiteX4" fmla="*/ 974 w 7247739"/>
                    <a:gd name="connsiteY4" fmla="*/ 3168125 h 3264035"/>
                    <a:gd name="connsiteX5" fmla="*/ 225 w 7247739"/>
                    <a:gd name="connsiteY5" fmla="*/ 1195538 h 326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739" h="3264035">
                      <a:moveTo>
                        <a:pt x="225" y="1195538"/>
                      </a:moveTo>
                      <a:lnTo>
                        <a:pt x="5257847" y="1195538"/>
                      </a:lnTo>
                      <a:cubicBezTo>
                        <a:pt x="5255826" y="797025"/>
                        <a:pt x="5259868" y="398513"/>
                        <a:pt x="5257847" y="0"/>
                      </a:cubicBezTo>
                      <a:lnTo>
                        <a:pt x="7247739" y="1770410"/>
                      </a:lnTo>
                      <a:cubicBezTo>
                        <a:pt x="5940319" y="2483081"/>
                        <a:pt x="2961122" y="3598320"/>
                        <a:pt x="974" y="3168125"/>
                      </a:cubicBezTo>
                      <a:cubicBezTo>
                        <a:pt x="1983" y="2595115"/>
                        <a:pt x="-784" y="1768548"/>
                        <a:pt x="225" y="1195538"/>
                      </a:cubicBezTo>
                      <a:close/>
                    </a:path>
                  </a:pathLst>
                </a:custGeom>
                <a:gradFill>
                  <a:gsLst>
                    <a:gs pos="100000">
                      <a:schemeClr val="bg1">
                        <a:lumMod val="85000"/>
                      </a:schemeClr>
                    </a:gs>
                    <a:gs pos="15000">
                      <a:schemeClr val="bg1">
                        <a:alpha val="50000"/>
                      </a:schemeClr>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78927" y="1964380"/>
                <a:ext cx="8117029" cy="1580456"/>
                <a:chOff x="378927" y="1964380"/>
                <a:chExt cx="8117029" cy="1580456"/>
              </a:xfrm>
            </p:grpSpPr>
            <p:grpSp>
              <p:nvGrpSpPr>
                <p:cNvPr id="18" name="Group 17"/>
                <p:cNvGrpSpPr/>
                <p:nvPr/>
              </p:nvGrpSpPr>
              <p:grpSpPr>
                <a:xfrm>
                  <a:off x="2045265" y="1964380"/>
                  <a:ext cx="1530565" cy="1580456"/>
                  <a:chOff x="3139953" y="1964380"/>
                  <a:chExt cx="1292373" cy="1580456"/>
                </a:xfrm>
              </p:grpSpPr>
              <p:grpSp>
                <p:nvGrpSpPr>
                  <p:cNvPr id="60" name="Group 59"/>
                  <p:cNvGrpSpPr/>
                  <p:nvPr/>
                </p:nvGrpSpPr>
                <p:grpSpPr>
                  <a:xfrm>
                    <a:off x="3139953" y="1964380"/>
                    <a:ext cx="1292373" cy="1580456"/>
                    <a:chOff x="6060686" y="2238616"/>
                    <a:chExt cx="1653406" cy="2021967"/>
                  </a:xfrm>
                </p:grpSpPr>
                <p:sp>
                  <p:nvSpPr>
                    <p:cNvPr id="61" name="Rounded Rectangle 60"/>
                    <p:cNvSpPr/>
                    <p:nvPr/>
                  </p:nvSpPr>
                  <p:spPr>
                    <a:xfrm>
                      <a:off x="6156846" y="2425073"/>
                      <a:ext cx="1557246" cy="1835510"/>
                    </a:xfrm>
                    <a:prstGeom prst="roundRect">
                      <a:avLst/>
                    </a:prstGeom>
                    <a:solidFill>
                      <a:srgbClr val="003E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6125022" y="2427456"/>
                      <a:ext cx="1557246" cy="1817337"/>
                    </a:xfrm>
                    <a:prstGeom prst="roundRect">
                      <a:avLst/>
                    </a:prstGeom>
                    <a:gradFill>
                      <a:gsLst>
                        <a:gs pos="100000">
                          <a:srgbClr val="003E00"/>
                        </a:gs>
                        <a:gs pos="41000">
                          <a:srgbClr val="008000"/>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6060686" y="2238616"/>
                      <a:ext cx="1568669" cy="1867464"/>
                    </a:xfrm>
                    <a:prstGeom prst="roundRect">
                      <a:avLst/>
                    </a:prstGeom>
                    <a:gradFill>
                      <a:gsLst>
                        <a:gs pos="85000">
                          <a:srgbClr val="008000"/>
                        </a:gs>
                        <a:gs pos="100000">
                          <a:srgbClr val="003E00"/>
                        </a:gs>
                      </a:gsLst>
                      <a:path path="rect">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6090977" y="2263960"/>
                      <a:ext cx="1511448" cy="1817337"/>
                    </a:xfrm>
                    <a:prstGeom prst="roundRect">
                      <a:avLst/>
                    </a:prstGeom>
                    <a:gradFill>
                      <a:gsLst>
                        <a:gs pos="1000">
                          <a:srgbClr val="88DA30"/>
                        </a:gs>
                        <a:gs pos="99000">
                          <a:srgbClr val="007000"/>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14"/>
                    <p:cNvSpPr/>
                    <p:nvPr/>
                  </p:nvSpPr>
                  <p:spPr>
                    <a:xfrm>
                      <a:off x="6061998" y="2239927"/>
                      <a:ext cx="1572645" cy="961932"/>
                    </a:xfrm>
                    <a:custGeom>
                      <a:avLst/>
                      <a:gdLst>
                        <a:gd name="connsiteX0" fmla="*/ 0 w 1568669"/>
                        <a:gd name="connsiteY0" fmla="*/ 261450 h 1867464"/>
                        <a:gd name="connsiteX1" fmla="*/ 261450 w 1568669"/>
                        <a:gd name="connsiteY1" fmla="*/ 0 h 1867464"/>
                        <a:gd name="connsiteX2" fmla="*/ 1307219 w 1568669"/>
                        <a:gd name="connsiteY2" fmla="*/ 0 h 1867464"/>
                        <a:gd name="connsiteX3" fmla="*/ 1568669 w 1568669"/>
                        <a:gd name="connsiteY3" fmla="*/ 261450 h 1867464"/>
                        <a:gd name="connsiteX4" fmla="*/ 1568669 w 1568669"/>
                        <a:gd name="connsiteY4" fmla="*/ 1606014 h 1867464"/>
                        <a:gd name="connsiteX5" fmla="*/ 1307219 w 1568669"/>
                        <a:gd name="connsiteY5" fmla="*/ 1867464 h 1867464"/>
                        <a:gd name="connsiteX6" fmla="*/ 261450 w 1568669"/>
                        <a:gd name="connsiteY6" fmla="*/ 1867464 h 1867464"/>
                        <a:gd name="connsiteX7" fmla="*/ 0 w 1568669"/>
                        <a:gd name="connsiteY7" fmla="*/ 1606014 h 1867464"/>
                        <a:gd name="connsiteX8" fmla="*/ 0 w 1568669"/>
                        <a:gd name="connsiteY8" fmla="*/ 261450 h 1867464"/>
                        <a:gd name="connsiteX0" fmla="*/ 0 w 1568669"/>
                        <a:gd name="connsiteY0" fmla="*/ 261450 h 1867476"/>
                        <a:gd name="connsiteX1" fmla="*/ 261450 w 1568669"/>
                        <a:gd name="connsiteY1" fmla="*/ 0 h 1867476"/>
                        <a:gd name="connsiteX2" fmla="*/ 1307219 w 1568669"/>
                        <a:gd name="connsiteY2" fmla="*/ 0 h 1867476"/>
                        <a:gd name="connsiteX3" fmla="*/ 1568669 w 1568669"/>
                        <a:gd name="connsiteY3" fmla="*/ 261450 h 1867476"/>
                        <a:gd name="connsiteX4" fmla="*/ 1568669 w 1568669"/>
                        <a:gd name="connsiteY4" fmla="*/ 1606014 h 1867476"/>
                        <a:gd name="connsiteX5" fmla="*/ 261450 w 1568669"/>
                        <a:gd name="connsiteY5" fmla="*/ 1867464 h 1867476"/>
                        <a:gd name="connsiteX6" fmla="*/ 0 w 1568669"/>
                        <a:gd name="connsiteY6" fmla="*/ 1606014 h 1867476"/>
                        <a:gd name="connsiteX7" fmla="*/ 0 w 1568669"/>
                        <a:gd name="connsiteY7" fmla="*/ 261450 h 1867476"/>
                        <a:gd name="connsiteX0" fmla="*/ 0 w 1568669"/>
                        <a:gd name="connsiteY0" fmla="*/ 261450 h 1606014"/>
                        <a:gd name="connsiteX1" fmla="*/ 261450 w 1568669"/>
                        <a:gd name="connsiteY1" fmla="*/ 0 h 1606014"/>
                        <a:gd name="connsiteX2" fmla="*/ 1307219 w 1568669"/>
                        <a:gd name="connsiteY2" fmla="*/ 0 h 1606014"/>
                        <a:gd name="connsiteX3" fmla="*/ 1568669 w 1568669"/>
                        <a:gd name="connsiteY3" fmla="*/ 261450 h 1606014"/>
                        <a:gd name="connsiteX4" fmla="*/ 1568669 w 1568669"/>
                        <a:gd name="connsiteY4" fmla="*/ 1606014 h 1606014"/>
                        <a:gd name="connsiteX5" fmla="*/ 0 w 1568669"/>
                        <a:gd name="connsiteY5" fmla="*/ 1606014 h 1606014"/>
                        <a:gd name="connsiteX6" fmla="*/ 0 w 1568669"/>
                        <a:gd name="connsiteY6" fmla="*/ 261450 h 1606014"/>
                        <a:gd name="connsiteX0" fmla="*/ 0 w 1568669"/>
                        <a:gd name="connsiteY0" fmla="*/ 261450 h 1642981"/>
                        <a:gd name="connsiteX1" fmla="*/ 261450 w 1568669"/>
                        <a:gd name="connsiteY1" fmla="*/ 0 h 1642981"/>
                        <a:gd name="connsiteX2" fmla="*/ 1307219 w 1568669"/>
                        <a:gd name="connsiteY2" fmla="*/ 0 h 1642981"/>
                        <a:gd name="connsiteX3" fmla="*/ 1568669 w 1568669"/>
                        <a:gd name="connsiteY3" fmla="*/ 261450 h 1642981"/>
                        <a:gd name="connsiteX4" fmla="*/ 1544815 w 1568669"/>
                        <a:gd name="connsiteY4" fmla="*/ 747273 h 1642981"/>
                        <a:gd name="connsiteX5" fmla="*/ 0 w 1568669"/>
                        <a:gd name="connsiteY5" fmla="*/ 1606014 h 1642981"/>
                        <a:gd name="connsiteX6" fmla="*/ 0 w 1568669"/>
                        <a:gd name="connsiteY6" fmla="*/ 261450 h 1642981"/>
                        <a:gd name="connsiteX0" fmla="*/ 3976 w 1572645"/>
                        <a:gd name="connsiteY0" fmla="*/ 261450 h 1035262"/>
                        <a:gd name="connsiteX1" fmla="*/ 265426 w 1572645"/>
                        <a:gd name="connsiteY1" fmla="*/ 0 h 1035262"/>
                        <a:gd name="connsiteX2" fmla="*/ 1311195 w 1572645"/>
                        <a:gd name="connsiteY2" fmla="*/ 0 h 1035262"/>
                        <a:gd name="connsiteX3" fmla="*/ 1572645 w 1572645"/>
                        <a:gd name="connsiteY3" fmla="*/ 261450 h 1035262"/>
                        <a:gd name="connsiteX4" fmla="*/ 1548791 w 1572645"/>
                        <a:gd name="connsiteY4" fmla="*/ 747273 h 1035262"/>
                        <a:gd name="connsiteX5" fmla="*/ 0 w 1572645"/>
                        <a:gd name="connsiteY5" fmla="*/ 934129 h 1035262"/>
                        <a:gd name="connsiteX6" fmla="*/ 3976 w 1572645"/>
                        <a:gd name="connsiteY6" fmla="*/ 261450 h 1035262"/>
                        <a:gd name="connsiteX0" fmla="*/ 3976 w 1572645"/>
                        <a:gd name="connsiteY0" fmla="*/ 261450 h 973593"/>
                        <a:gd name="connsiteX1" fmla="*/ 265426 w 1572645"/>
                        <a:gd name="connsiteY1" fmla="*/ 0 h 973593"/>
                        <a:gd name="connsiteX2" fmla="*/ 1311195 w 1572645"/>
                        <a:gd name="connsiteY2" fmla="*/ 0 h 973593"/>
                        <a:gd name="connsiteX3" fmla="*/ 1572645 w 1572645"/>
                        <a:gd name="connsiteY3" fmla="*/ 261450 h 973593"/>
                        <a:gd name="connsiteX4" fmla="*/ 1548791 w 1572645"/>
                        <a:gd name="connsiteY4" fmla="*/ 747273 h 973593"/>
                        <a:gd name="connsiteX5" fmla="*/ 0 w 1572645"/>
                        <a:gd name="connsiteY5" fmla="*/ 934129 h 973593"/>
                        <a:gd name="connsiteX6" fmla="*/ 3976 w 1572645"/>
                        <a:gd name="connsiteY6" fmla="*/ 261450 h 973593"/>
                        <a:gd name="connsiteX0" fmla="*/ 3976 w 1572645"/>
                        <a:gd name="connsiteY0" fmla="*/ 261450 h 961932"/>
                        <a:gd name="connsiteX1" fmla="*/ 265426 w 1572645"/>
                        <a:gd name="connsiteY1" fmla="*/ 0 h 961932"/>
                        <a:gd name="connsiteX2" fmla="*/ 1311195 w 1572645"/>
                        <a:gd name="connsiteY2" fmla="*/ 0 h 961932"/>
                        <a:gd name="connsiteX3" fmla="*/ 1572645 w 1572645"/>
                        <a:gd name="connsiteY3" fmla="*/ 261450 h 961932"/>
                        <a:gd name="connsiteX4" fmla="*/ 1548791 w 1572645"/>
                        <a:gd name="connsiteY4" fmla="*/ 747273 h 961932"/>
                        <a:gd name="connsiteX5" fmla="*/ 0 w 1572645"/>
                        <a:gd name="connsiteY5" fmla="*/ 934129 h 961932"/>
                        <a:gd name="connsiteX6" fmla="*/ 3976 w 1572645"/>
                        <a:gd name="connsiteY6" fmla="*/ 261450 h 96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2645" h="961932">
                          <a:moveTo>
                            <a:pt x="3976" y="261450"/>
                          </a:moveTo>
                          <a:cubicBezTo>
                            <a:pt x="3976" y="117055"/>
                            <a:pt x="121031" y="0"/>
                            <a:pt x="265426" y="0"/>
                          </a:cubicBezTo>
                          <a:lnTo>
                            <a:pt x="1311195" y="0"/>
                          </a:lnTo>
                          <a:cubicBezTo>
                            <a:pt x="1455590" y="0"/>
                            <a:pt x="1572645" y="117055"/>
                            <a:pt x="1572645" y="261450"/>
                          </a:cubicBezTo>
                          <a:lnTo>
                            <a:pt x="1548791" y="747273"/>
                          </a:lnTo>
                          <a:cubicBezTo>
                            <a:pt x="1056758" y="895830"/>
                            <a:pt x="336983" y="1019075"/>
                            <a:pt x="0" y="934129"/>
                          </a:cubicBezTo>
                          <a:cubicBezTo>
                            <a:pt x="1325" y="709903"/>
                            <a:pt x="2651" y="485676"/>
                            <a:pt x="3976" y="261450"/>
                          </a:cubicBezTo>
                          <a:close/>
                        </a:path>
                      </a:pathLst>
                    </a:custGeom>
                    <a:gradFill>
                      <a:gsLst>
                        <a:gs pos="0">
                          <a:schemeClr val="bg1">
                            <a:alpha val="8000"/>
                          </a:schemeClr>
                        </a:gs>
                        <a:gs pos="100000">
                          <a:schemeClr val="bg1">
                            <a:alpha val="24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TextBox 103"/>
                  <p:cNvSpPr txBox="1"/>
                  <p:nvPr/>
                </p:nvSpPr>
                <p:spPr>
                  <a:xfrm>
                    <a:off x="3593491" y="1970214"/>
                    <a:ext cx="172944" cy="338554"/>
                  </a:xfrm>
                  <a:prstGeom prst="rect">
                    <a:avLst/>
                  </a:prstGeom>
                  <a:noFill/>
                </p:spPr>
                <p:txBody>
                  <a:bodyPr wrap="square" rtlCol="0">
                    <a:spAutoFit/>
                  </a:bodyPr>
                  <a:lstStyle/>
                  <a:p>
                    <a:r>
                      <a:rPr lang="en-US" sz="1600" dirty="0">
                        <a:solidFill>
                          <a:schemeClr val="bg1"/>
                        </a:solidFill>
                        <a:latin typeface="Adobe Garamond Pro Bold" pitchFamily="18" charset="0"/>
                      </a:rPr>
                      <a:t>2</a:t>
                    </a:r>
                  </a:p>
                </p:txBody>
              </p:sp>
            </p:grpSp>
            <p:grpSp>
              <p:nvGrpSpPr>
                <p:cNvPr id="13" name="Group 12"/>
                <p:cNvGrpSpPr/>
                <p:nvPr/>
              </p:nvGrpSpPr>
              <p:grpSpPr>
                <a:xfrm>
                  <a:off x="5325349" y="1964380"/>
                  <a:ext cx="1530565" cy="1580456"/>
                  <a:chOff x="5839069" y="1964380"/>
                  <a:chExt cx="1292373" cy="1580456"/>
                </a:xfrm>
              </p:grpSpPr>
              <p:grpSp>
                <p:nvGrpSpPr>
                  <p:cNvPr id="72" name="Group 71"/>
                  <p:cNvGrpSpPr/>
                  <p:nvPr/>
                </p:nvGrpSpPr>
                <p:grpSpPr>
                  <a:xfrm>
                    <a:off x="5839069" y="1964380"/>
                    <a:ext cx="1292373" cy="1580456"/>
                    <a:chOff x="6060686" y="2238616"/>
                    <a:chExt cx="1653406" cy="2021967"/>
                  </a:xfrm>
                </p:grpSpPr>
                <p:sp>
                  <p:nvSpPr>
                    <p:cNvPr id="73" name="Rounded Rectangle 72"/>
                    <p:cNvSpPr/>
                    <p:nvPr/>
                  </p:nvSpPr>
                  <p:spPr>
                    <a:xfrm>
                      <a:off x="6156846" y="2425073"/>
                      <a:ext cx="1557246" cy="1835510"/>
                    </a:xfrm>
                    <a:prstGeom prst="roundRect">
                      <a:avLst/>
                    </a:prstGeom>
                    <a:solidFill>
                      <a:srgbClr val="99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6125022" y="2427456"/>
                      <a:ext cx="1557246" cy="1817337"/>
                    </a:xfrm>
                    <a:prstGeom prst="roundRect">
                      <a:avLst/>
                    </a:prstGeom>
                    <a:gradFill>
                      <a:gsLst>
                        <a:gs pos="100000">
                          <a:srgbClr val="990000"/>
                        </a:gs>
                        <a:gs pos="41000">
                          <a:srgbClr val="FF481D"/>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6060686" y="2238616"/>
                      <a:ext cx="1568669" cy="1867464"/>
                    </a:xfrm>
                    <a:prstGeom prst="roundRect">
                      <a:avLst/>
                    </a:prstGeom>
                    <a:gradFill>
                      <a:gsLst>
                        <a:gs pos="85000">
                          <a:srgbClr val="FF6600"/>
                        </a:gs>
                        <a:gs pos="100000">
                          <a:srgbClr val="990000"/>
                        </a:gs>
                      </a:gsLst>
                      <a:path path="rect">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6090977" y="2263960"/>
                      <a:ext cx="1511448" cy="1817337"/>
                    </a:xfrm>
                    <a:prstGeom prst="roundRect">
                      <a:avLst/>
                    </a:prstGeom>
                    <a:gradFill>
                      <a:gsLst>
                        <a:gs pos="1000">
                          <a:srgbClr val="FF6600"/>
                        </a:gs>
                        <a:gs pos="99000">
                          <a:srgbClr val="D02800"/>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14"/>
                    <p:cNvSpPr/>
                    <p:nvPr/>
                  </p:nvSpPr>
                  <p:spPr>
                    <a:xfrm>
                      <a:off x="6061998" y="2239927"/>
                      <a:ext cx="1572645" cy="961932"/>
                    </a:xfrm>
                    <a:custGeom>
                      <a:avLst/>
                      <a:gdLst>
                        <a:gd name="connsiteX0" fmla="*/ 0 w 1568669"/>
                        <a:gd name="connsiteY0" fmla="*/ 261450 h 1867464"/>
                        <a:gd name="connsiteX1" fmla="*/ 261450 w 1568669"/>
                        <a:gd name="connsiteY1" fmla="*/ 0 h 1867464"/>
                        <a:gd name="connsiteX2" fmla="*/ 1307219 w 1568669"/>
                        <a:gd name="connsiteY2" fmla="*/ 0 h 1867464"/>
                        <a:gd name="connsiteX3" fmla="*/ 1568669 w 1568669"/>
                        <a:gd name="connsiteY3" fmla="*/ 261450 h 1867464"/>
                        <a:gd name="connsiteX4" fmla="*/ 1568669 w 1568669"/>
                        <a:gd name="connsiteY4" fmla="*/ 1606014 h 1867464"/>
                        <a:gd name="connsiteX5" fmla="*/ 1307219 w 1568669"/>
                        <a:gd name="connsiteY5" fmla="*/ 1867464 h 1867464"/>
                        <a:gd name="connsiteX6" fmla="*/ 261450 w 1568669"/>
                        <a:gd name="connsiteY6" fmla="*/ 1867464 h 1867464"/>
                        <a:gd name="connsiteX7" fmla="*/ 0 w 1568669"/>
                        <a:gd name="connsiteY7" fmla="*/ 1606014 h 1867464"/>
                        <a:gd name="connsiteX8" fmla="*/ 0 w 1568669"/>
                        <a:gd name="connsiteY8" fmla="*/ 261450 h 1867464"/>
                        <a:gd name="connsiteX0" fmla="*/ 0 w 1568669"/>
                        <a:gd name="connsiteY0" fmla="*/ 261450 h 1867476"/>
                        <a:gd name="connsiteX1" fmla="*/ 261450 w 1568669"/>
                        <a:gd name="connsiteY1" fmla="*/ 0 h 1867476"/>
                        <a:gd name="connsiteX2" fmla="*/ 1307219 w 1568669"/>
                        <a:gd name="connsiteY2" fmla="*/ 0 h 1867476"/>
                        <a:gd name="connsiteX3" fmla="*/ 1568669 w 1568669"/>
                        <a:gd name="connsiteY3" fmla="*/ 261450 h 1867476"/>
                        <a:gd name="connsiteX4" fmla="*/ 1568669 w 1568669"/>
                        <a:gd name="connsiteY4" fmla="*/ 1606014 h 1867476"/>
                        <a:gd name="connsiteX5" fmla="*/ 261450 w 1568669"/>
                        <a:gd name="connsiteY5" fmla="*/ 1867464 h 1867476"/>
                        <a:gd name="connsiteX6" fmla="*/ 0 w 1568669"/>
                        <a:gd name="connsiteY6" fmla="*/ 1606014 h 1867476"/>
                        <a:gd name="connsiteX7" fmla="*/ 0 w 1568669"/>
                        <a:gd name="connsiteY7" fmla="*/ 261450 h 1867476"/>
                        <a:gd name="connsiteX0" fmla="*/ 0 w 1568669"/>
                        <a:gd name="connsiteY0" fmla="*/ 261450 h 1606014"/>
                        <a:gd name="connsiteX1" fmla="*/ 261450 w 1568669"/>
                        <a:gd name="connsiteY1" fmla="*/ 0 h 1606014"/>
                        <a:gd name="connsiteX2" fmla="*/ 1307219 w 1568669"/>
                        <a:gd name="connsiteY2" fmla="*/ 0 h 1606014"/>
                        <a:gd name="connsiteX3" fmla="*/ 1568669 w 1568669"/>
                        <a:gd name="connsiteY3" fmla="*/ 261450 h 1606014"/>
                        <a:gd name="connsiteX4" fmla="*/ 1568669 w 1568669"/>
                        <a:gd name="connsiteY4" fmla="*/ 1606014 h 1606014"/>
                        <a:gd name="connsiteX5" fmla="*/ 0 w 1568669"/>
                        <a:gd name="connsiteY5" fmla="*/ 1606014 h 1606014"/>
                        <a:gd name="connsiteX6" fmla="*/ 0 w 1568669"/>
                        <a:gd name="connsiteY6" fmla="*/ 261450 h 1606014"/>
                        <a:gd name="connsiteX0" fmla="*/ 0 w 1568669"/>
                        <a:gd name="connsiteY0" fmla="*/ 261450 h 1642981"/>
                        <a:gd name="connsiteX1" fmla="*/ 261450 w 1568669"/>
                        <a:gd name="connsiteY1" fmla="*/ 0 h 1642981"/>
                        <a:gd name="connsiteX2" fmla="*/ 1307219 w 1568669"/>
                        <a:gd name="connsiteY2" fmla="*/ 0 h 1642981"/>
                        <a:gd name="connsiteX3" fmla="*/ 1568669 w 1568669"/>
                        <a:gd name="connsiteY3" fmla="*/ 261450 h 1642981"/>
                        <a:gd name="connsiteX4" fmla="*/ 1544815 w 1568669"/>
                        <a:gd name="connsiteY4" fmla="*/ 747273 h 1642981"/>
                        <a:gd name="connsiteX5" fmla="*/ 0 w 1568669"/>
                        <a:gd name="connsiteY5" fmla="*/ 1606014 h 1642981"/>
                        <a:gd name="connsiteX6" fmla="*/ 0 w 1568669"/>
                        <a:gd name="connsiteY6" fmla="*/ 261450 h 1642981"/>
                        <a:gd name="connsiteX0" fmla="*/ 3976 w 1572645"/>
                        <a:gd name="connsiteY0" fmla="*/ 261450 h 1035262"/>
                        <a:gd name="connsiteX1" fmla="*/ 265426 w 1572645"/>
                        <a:gd name="connsiteY1" fmla="*/ 0 h 1035262"/>
                        <a:gd name="connsiteX2" fmla="*/ 1311195 w 1572645"/>
                        <a:gd name="connsiteY2" fmla="*/ 0 h 1035262"/>
                        <a:gd name="connsiteX3" fmla="*/ 1572645 w 1572645"/>
                        <a:gd name="connsiteY3" fmla="*/ 261450 h 1035262"/>
                        <a:gd name="connsiteX4" fmla="*/ 1548791 w 1572645"/>
                        <a:gd name="connsiteY4" fmla="*/ 747273 h 1035262"/>
                        <a:gd name="connsiteX5" fmla="*/ 0 w 1572645"/>
                        <a:gd name="connsiteY5" fmla="*/ 934129 h 1035262"/>
                        <a:gd name="connsiteX6" fmla="*/ 3976 w 1572645"/>
                        <a:gd name="connsiteY6" fmla="*/ 261450 h 1035262"/>
                        <a:gd name="connsiteX0" fmla="*/ 3976 w 1572645"/>
                        <a:gd name="connsiteY0" fmla="*/ 261450 h 973593"/>
                        <a:gd name="connsiteX1" fmla="*/ 265426 w 1572645"/>
                        <a:gd name="connsiteY1" fmla="*/ 0 h 973593"/>
                        <a:gd name="connsiteX2" fmla="*/ 1311195 w 1572645"/>
                        <a:gd name="connsiteY2" fmla="*/ 0 h 973593"/>
                        <a:gd name="connsiteX3" fmla="*/ 1572645 w 1572645"/>
                        <a:gd name="connsiteY3" fmla="*/ 261450 h 973593"/>
                        <a:gd name="connsiteX4" fmla="*/ 1548791 w 1572645"/>
                        <a:gd name="connsiteY4" fmla="*/ 747273 h 973593"/>
                        <a:gd name="connsiteX5" fmla="*/ 0 w 1572645"/>
                        <a:gd name="connsiteY5" fmla="*/ 934129 h 973593"/>
                        <a:gd name="connsiteX6" fmla="*/ 3976 w 1572645"/>
                        <a:gd name="connsiteY6" fmla="*/ 261450 h 973593"/>
                        <a:gd name="connsiteX0" fmla="*/ 3976 w 1572645"/>
                        <a:gd name="connsiteY0" fmla="*/ 261450 h 961932"/>
                        <a:gd name="connsiteX1" fmla="*/ 265426 w 1572645"/>
                        <a:gd name="connsiteY1" fmla="*/ 0 h 961932"/>
                        <a:gd name="connsiteX2" fmla="*/ 1311195 w 1572645"/>
                        <a:gd name="connsiteY2" fmla="*/ 0 h 961932"/>
                        <a:gd name="connsiteX3" fmla="*/ 1572645 w 1572645"/>
                        <a:gd name="connsiteY3" fmla="*/ 261450 h 961932"/>
                        <a:gd name="connsiteX4" fmla="*/ 1548791 w 1572645"/>
                        <a:gd name="connsiteY4" fmla="*/ 747273 h 961932"/>
                        <a:gd name="connsiteX5" fmla="*/ 0 w 1572645"/>
                        <a:gd name="connsiteY5" fmla="*/ 934129 h 961932"/>
                        <a:gd name="connsiteX6" fmla="*/ 3976 w 1572645"/>
                        <a:gd name="connsiteY6" fmla="*/ 261450 h 96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2645" h="961932">
                          <a:moveTo>
                            <a:pt x="3976" y="261450"/>
                          </a:moveTo>
                          <a:cubicBezTo>
                            <a:pt x="3976" y="117055"/>
                            <a:pt x="121031" y="0"/>
                            <a:pt x="265426" y="0"/>
                          </a:cubicBezTo>
                          <a:lnTo>
                            <a:pt x="1311195" y="0"/>
                          </a:lnTo>
                          <a:cubicBezTo>
                            <a:pt x="1455590" y="0"/>
                            <a:pt x="1572645" y="117055"/>
                            <a:pt x="1572645" y="261450"/>
                          </a:cubicBezTo>
                          <a:lnTo>
                            <a:pt x="1548791" y="747273"/>
                          </a:lnTo>
                          <a:cubicBezTo>
                            <a:pt x="1056758" y="895830"/>
                            <a:pt x="336983" y="1019075"/>
                            <a:pt x="0" y="934129"/>
                          </a:cubicBezTo>
                          <a:cubicBezTo>
                            <a:pt x="1325" y="709903"/>
                            <a:pt x="2651" y="485676"/>
                            <a:pt x="3976" y="261450"/>
                          </a:cubicBezTo>
                          <a:close/>
                        </a:path>
                      </a:pathLst>
                    </a:custGeom>
                    <a:gradFill>
                      <a:gsLst>
                        <a:gs pos="0">
                          <a:schemeClr val="bg1">
                            <a:alpha val="8000"/>
                          </a:schemeClr>
                        </a:gs>
                        <a:gs pos="100000">
                          <a:schemeClr val="bg1">
                            <a:alpha val="24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TextBox 110"/>
                  <p:cNvSpPr txBox="1"/>
                  <p:nvPr/>
                </p:nvSpPr>
                <p:spPr>
                  <a:xfrm>
                    <a:off x="6316196" y="1978622"/>
                    <a:ext cx="137496" cy="338554"/>
                  </a:xfrm>
                  <a:prstGeom prst="rect">
                    <a:avLst/>
                  </a:prstGeom>
                  <a:noFill/>
                </p:spPr>
                <p:txBody>
                  <a:bodyPr wrap="square" rtlCol="0">
                    <a:spAutoFit/>
                  </a:bodyPr>
                  <a:lstStyle/>
                  <a:p>
                    <a:r>
                      <a:rPr lang="en-US" sz="1600" dirty="0">
                        <a:solidFill>
                          <a:schemeClr val="bg1"/>
                        </a:solidFill>
                        <a:latin typeface="Adobe Garamond Pro Bold" pitchFamily="18" charset="0"/>
                      </a:rPr>
                      <a:t>4</a:t>
                    </a:r>
                  </a:p>
                </p:txBody>
              </p:sp>
            </p:grpSp>
            <p:grpSp>
              <p:nvGrpSpPr>
                <p:cNvPr id="10" name="Group 9"/>
                <p:cNvGrpSpPr/>
                <p:nvPr/>
              </p:nvGrpSpPr>
              <p:grpSpPr>
                <a:xfrm>
                  <a:off x="6965391" y="1964380"/>
                  <a:ext cx="1530565" cy="1580456"/>
                  <a:chOff x="7205258" y="1964380"/>
                  <a:chExt cx="1292373" cy="1580456"/>
                </a:xfrm>
              </p:grpSpPr>
              <p:grpSp>
                <p:nvGrpSpPr>
                  <p:cNvPr id="78" name="Group 77"/>
                  <p:cNvGrpSpPr/>
                  <p:nvPr/>
                </p:nvGrpSpPr>
                <p:grpSpPr>
                  <a:xfrm>
                    <a:off x="7205258" y="1964380"/>
                    <a:ext cx="1292373" cy="1580456"/>
                    <a:chOff x="6060686" y="2238616"/>
                    <a:chExt cx="1653406" cy="2021967"/>
                  </a:xfrm>
                </p:grpSpPr>
                <p:sp>
                  <p:nvSpPr>
                    <p:cNvPr id="79" name="Rounded Rectangle 78"/>
                    <p:cNvSpPr/>
                    <p:nvPr/>
                  </p:nvSpPr>
                  <p:spPr>
                    <a:xfrm>
                      <a:off x="6156846" y="2425073"/>
                      <a:ext cx="1557246" cy="1835510"/>
                    </a:xfrm>
                    <a:prstGeom prst="roundRect">
                      <a:avLst/>
                    </a:prstGeom>
                    <a:solidFill>
                      <a:srgbClr val="4C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6125022" y="2427456"/>
                      <a:ext cx="1557246" cy="1817337"/>
                    </a:xfrm>
                    <a:prstGeom prst="roundRect">
                      <a:avLst/>
                    </a:prstGeom>
                    <a:gradFill>
                      <a:gsLst>
                        <a:gs pos="100000">
                          <a:srgbClr val="4C0000"/>
                        </a:gs>
                        <a:gs pos="41000">
                          <a:srgbClr val="C00000"/>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6060686" y="2238616"/>
                      <a:ext cx="1568669" cy="1867464"/>
                    </a:xfrm>
                    <a:prstGeom prst="roundRect">
                      <a:avLst/>
                    </a:prstGeom>
                    <a:gradFill>
                      <a:gsLst>
                        <a:gs pos="85000">
                          <a:srgbClr val="C00000"/>
                        </a:gs>
                        <a:gs pos="100000">
                          <a:srgbClr val="4C0000"/>
                        </a:gs>
                      </a:gsLst>
                      <a:path path="rect">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6090977" y="2263960"/>
                      <a:ext cx="1511448" cy="1817337"/>
                    </a:xfrm>
                    <a:prstGeom prst="roundRect">
                      <a:avLst/>
                    </a:prstGeom>
                    <a:gradFill>
                      <a:gsLst>
                        <a:gs pos="1000">
                          <a:srgbClr val="FF0000"/>
                        </a:gs>
                        <a:gs pos="99000">
                          <a:srgbClr val="8A0000"/>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14"/>
                    <p:cNvSpPr/>
                    <p:nvPr/>
                  </p:nvSpPr>
                  <p:spPr>
                    <a:xfrm>
                      <a:off x="6061998" y="2239927"/>
                      <a:ext cx="1572645" cy="961932"/>
                    </a:xfrm>
                    <a:custGeom>
                      <a:avLst/>
                      <a:gdLst>
                        <a:gd name="connsiteX0" fmla="*/ 0 w 1568669"/>
                        <a:gd name="connsiteY0" fmla="*/ 261450 h 1867464"/>
                        <a:gd name="connsiteX1" fmla="*/ 261450 w 1568669"/>
                        <a:gd name="connsiteY1" fmla="*/ 0 h 1867464"/>
                        <a:gd name="connsiteX2" fmla="*/ 1307219 w 1568669"/>
                        <a:gd name="connsiteY2" fmla="*/ 0 h 1867464"/>
                        <a:gd name="connsiteX3" fmla="*/ 1568669 w 1568669"/>
                        <a:gd name="connsiteY3" fmla="*/ 261450 h 1867464"/>
                        <a:gd name="connsiteX4" fmla="*/ 1568669 w 1568669"/>
                        <a:gd name="connsiteY4" fmla="*/ 1606014 h 1867464"/>
                        <a:gd name="connsiteX5" fmla="*/ 1307219 w 1568669"/>
                        <a:gd name="connsiteY5" fmla="*/ 1867464 h 1867464"/>
                        <a:gd name="connsiteX6" fmla="*/ 261450 w 1568669"/>
                        <a:gd name="connsiteY6" fmla="*/ 1867464 h 1867464"/>
                        <a:gd name="connsiteX7" fmla="*/ 0 w 1568669"/>
                        <a:gd name="connsiteY7" fmla="*/ 1606014 h 1867464"/>
                        <a:gd name="connsiteX8" fmla="*/ 0 w 1568669"/>
                        <a:gd name="connsiteY8" fmla="*/ 261450 h 1867464"/>
                        <a:gd name="connsiteX0" fmla="*/ 0 w 1568669"/>
                        <a:gd name="connsiteY0" fmla="*/ 261450 h 1867476"/>
                        <a:gd name="connsiteX1" fmla="*/ 261450 w 1568669"/>
                        <a:gd name="connsiteY1" fmla="*/ 0 h 1867476"/>
                        <a:gd name="connsiteX2" fmla="*/ 1307219 w 1568669"/>
                        <a:gd name="connsiteY2" fmla="*/ 0 h 1867476"/>
                        <a:gd name="connsiteX3" fmla="*/ 1568669 w 1568669"/>
                        <a:gd name="connsiteY3" fmla="*/ 261450 h 1867476"/>
                        <a:gd name="connsiteX4" fmla="*/ 1568669 w 1568669"/>
                        <a:gd name="connsiteY4" fmla="*/ 1606014 h 1867476"/>
                        <a:gd name="connsiteX5" fmla="*/ 261450 w 1568669"/>
                        <a:gd name="connsiteY5" fmla="*/ 1867464 h 1867476"/>
                        <a:gd name="connsiteX6" fmla="*/ 0 w 1568669"/>
                        <a:gd name="connsiteY6" fmla="*/ 1606014 h 1867476"/>
                        <a:gd name="connsiteX7" fmla="*/ 0 w 1568669"/>
                        <a:gd name="connsiteY7" fmla="*/ 261450 h 1867476"/>
                        <a:gd name="connsiteX0" fmla="*/ 0 w 1568669"/>
                        <a:gd name="connsiteY0" fmla="*/ 261450 h 1606014"/>
                        <a:gd name="connsiteX1" fmla="*/ 261450 w 1568669"/>
                        <a:gd name="connsiteY1" fmla="*/ 0 h 1606014"/>
                        <a:gd name="connsiteX2" fmla="*/ 1307219 w 1568669"/>
                        <a:gd name="connsiteY2" fmla="*/ 0 h 1606014"/>
                        <a:gd name="connsiteX3" fmla="*/ 1568669 w 1568669"/>
                        <a:gd name="connsiteY3" fmla="*/ 261450 h 1606014"/>
                        <a:gd name="connsiteX4" fmla="*/ 1568669 w 1568669"/>
                        <a:gd name="connsiteY4" fmla="*/ 1606014 h 1606014"/>
                        <a:gd name="connsiteX5" fmla="*/ 0 w 1568669"/>
                        <a:gd name="connsiteY5" fmla="*/ 1606014 h 1606014"/>
                        <a:gd name="connsiteX6" fmla="*/ 0 w 1568669"/>
                        <a:gd name="connsiteY6" fmla="*/ 261450 h 1606014"/>
                        <a:gd name="connsiteX0" fmla="*/ 0 w 1568669"/>
                        <a:gd name="connsiteY0" fmla="*/ 261450 h 1642981"/>
                        <a:gd name="connsiteX1" fmla="*/ 261450 w 1568669"/>
                        <a:gd name="connsiteY1" fmla="*/ 0 h 1642981"/>
                        <a:gd name="connsiteX2" fmla="*/ 1307219 w 1568669"/>
                        <a:gd name="connsiteY2" fmla="*/ 0 h 1642981"/>
                        <a:gd name="connsiteX3" fmla="*/ 1568669 w 1568669"/>
                        <a:gd name="connsiteY3" fmla="*/ 261450 h 1642981"/>
                        <a:gd name="connsiteX4" fmla="*/ 1544815 w 1568669"/>
                        <a:gd name="connsiteY4" fmla="*/ 747273 h 1642981"/>
                        <a:gd name="connsiteX5" fmla="*/ 0 w 1568669"/>
                        <a:gd name="connsiteY5" fmla="*/ 1606014 h 1642981"/>
                        <a:gd name="connsiteX6" fmla="*/ 0 w 1568669"/>
                        <a:gd name="connsiteY6" fmla="*/ 261450 h 1642981"/>
                        <a:gd name="connsiteX0" fmla="*/ 3976 w 1572645"/>
                        <a:gd name="connsiteY0" fmla="*/ 261450 h 1035262"/>
                        <a:gd name="connsiteX1" fmla="*/ 265426 w 1572645"/>
                        <a:gd name="connsiteY1" fmla="*/ 0 h 1035262"/>
                        <a:gd name="connsiteX2" fmla="*/ 1311195 w 1572645"/>
                        <a:gd name="connsiteY2" fmla="*/ 0 h 1035262"/>
                        <a:gd name="connsiteX3" fmla="*/ 1572645 w 1572645"/>
                        <a:gd name="connsiteY3" fmla="*/ 261450 h 1035262"/>
                        <a:gd name="connsiteX4" fmla="*/ 1548791 w 1572645"/>
                        <a:gd name="connsiteY4" fmla="*/ 747273 h 1035262"/>
                        <a:gd name="connsiteX5" fmla="*/ 0 w 1572645"/>
                        <a:gd name="connsiteY5" fmla="*/ 934129 h 1035262"/>
                        <a:gd name="connsiteX6" fmla="*/ 3976 w 1572645"/>
                        <a:gd name="connsiteY6" fmla="*/ 261450 h 1035262"/>
                        <a:gd name="connsiteX0" fmla="*/ 3976 w 1572645"/>
                        <a:gd name="connsiteY0" fmla="*/ 261450 h 973593"/>
                        <a:gd name="connsiteX1" fmla="*/ 265426 w 1572645"/>
                        <a:gd name="connsiteY1" fmla="*/ 0 h 973593"/>
                        <a:gd name="connsiteX2" fmla="*/ 1311195 w 1572645"/>
                        <a:gd name="connsiteY2" fmla="*/ 0 h 973593"/>
                        <a:gd name="connsiteX3" fmla="*/ 1572645 w 1572645"/>
                        <a:gd name="connsiteY3" fmla="*/ 261450 h 973593"/>
                        <a:gd name="connsiteX4" fmla="*/ 1548791 w 1572645"/>
                        <a:gd name="connsiteY4" fmla="*/ 747273 h 973593"/>
                        <a:gd name="connsiteX5" fmla="*/ 0 w 1572645"/>
                        <a:gd name="connsiteY5" fmla="*/ 934129 h 973593"/>
                        <a:gd name="connsiteX6" fmla="*/ 3976 w 1572645"/>
                        <a:gd name="connsiteY6" fmla="*/ 261450 h 973593"/>
                        <a:gd name="connsiteX0" fmla="*/ 3976 w 1572645"/>
                        <a:gd name="connsiteY0" fmla="*/ 261450 h 961932"/>
                        <a:gd name="connsiteX1" fmla="*/ 265426 w 1572645"/>
                        <a:gd name="connsiteY1" fmla="*/ 0 h 961932"/>
                        <a:gd name="connsiteX2" fmla="*/ 1311195 w 1572645"/>
                        <a:gd name="connsiteY2" fmla="*/ 0 h 961932"/>
                        <a:gd name="connsiteX3" fmla="*/ 1572645 w 1572645"/>
                        <a:gd name="connsiteY3" fmla="*/ 261450 h 961932"/>
                        <a:gd name="connsiteX4" fmla="*/ 1548791 w 1572645"/>
                        <a:gd name="connsiteY4" fmla="*/ 747273 h 961932"/>
                        <a:gd name="connsiteX5" fmla="*/ 0 w 1572645"/>
                        <a:gd name="connsiteY5" fmla="*/ 934129 h 961932"/>
                        <a:gd name="connsiteX6" fmla="*/ 3976 w 1572645"/>
                        <a:gd name="connsiteY6" fmla="*/ 261450 h 96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2645" h="961932">
                          <a:moveTo>
                            <a:pt x="3976" y="261450"/>
                          </a:moveTo>
                          <a:cubicBezTo>
                            <a:pt x="3976" y="117055"/>
                            <a:pt x="121031" y="0"/>
                            <a:pt x="265426" y="0"/>
                          </a:cubicBezTo>
                          <a:lnTo>
                            <a:pt x="1311195" y="0"/>
                          </a:lnTo>
                          <a:cubicBezTo>
                            <a:pt x="1455590" y="0"/>
                            <a:pt x="1572645" y="117055"/>
                            <a:pt x="1572645" y="261450"/>
                          </a:cubicBezTo>
                          <a:lnTo>
                            <a:pt x="1548791" y="747273"/>
                          </a:lnTo>
                          <a:cubicBezTo>
                            <a:pt x="1056758" y="895830"/>
                            <a:pt x="336983" y="1019075"/>
                            <a:pt x="0" y="934129"/>
                          </a:cubicBezTo>
                          <a:cubicBezTo>
                            <a:pt x="1325" y="709903"/>
                            <a:pt x="2651" y="485676"/>
                            <a:pt x="3976" y="261450"/>
                          </a:cubicBezTo>
                          <a:close/>
                        </a:path>
                      </a:pathLst>
                    </a:custGeom>
                    <a:gradFill>
                      <a:gsLst>
                        <a:gs pos="0">
                          <a:schemeClr val="bg1">
                            <a:alpha val="8000"/>
                          </a:schemeClr>
                        </a:gs>
                        <a:gs pos="100000">
                          <a:schemeClr val="bg1">
                            <a:alpha val="24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TextBox 112"/>
                  <p:cNvSpPr txBox="1"/>
                  <p:nvPr/>
                </p:nvSpPr>
                <p:spPr>
                  <a:xfrm>
                    <a:off x="7676051" y="1985339"/>
                    <a:ext cx="152430" cy="338554"/>
                  </a:xfrm>
                  <a:prstGeom prst="rect">
                    <a:avLst/>
                  </a:prstGeom>
                  <a:noFill/>
                </p:spPr>
                <p:txBody>
                  <a:bodyPr wrap="square" rtlCol="0">
                    <a:spAutoFit/>
                  </a:bodyPr>
                  <a:lstStyle/>
                  <a:p>
                    <a:r>
                      <a:rPr lang="en-US" sz="1600" dirty="0">
                        <a:solidFill>
                          <a:schemeClr val="bg1"/>
                        </a:solidFill>
                        <a:latin typeface="Adobe Garamond Pro Bold" pitchFamily="18" charset="0"/>
                      </a:rPr>
                      <a:t>5</a:t>
                    </a:r>
                  </a:p>
                </p:txBody>
              </p:sp>
            </p:grpSp>
            <p:grpSp>
              <p:nvGrpSpPr>
                <p:cNvPr id="14" name="Group 13"/>
                <p:cNvGrpSpPr/>
                <p:nvPr/>
              </p:nvGrpSpPr>
              <p:grpSpPr>
                <a:xfrm>
                  <a:off x="3685307" y="1964380"/>
                  <a:ext cx="1530565" cy="1580456"/>
                  <a:chOff x="4476952" y="1964380"/>
                  <a:chExt cx="1292373" cy="1580456"/>
                </a:xfrm>
              </p:grpSpPr>
              <p:grpSp>
                <p:nvGrpSpPr>
                  <p:cNvPr id="28" name="Group 27"/>
                  <p:cNvGrpSpPr/>
                  <p:nvPr/>
                </p:nvGrpSpPr>
                <p:grpSpPr>
                  <a:xfrm>
                    <a:off x="4476952" y="1964380"/>
                    <a:ext cx="1292373" cy="1580456"/>
                    <a:chOff x="4422360" y="1964380"/>
                    <a:chExt cx="1292373" cy="1580456"/>
                  </a:xfrm>
                </p:grpSpPr>
                <p:sp>
                  <p:nvSpPr>
                    <p:cNvPr id="87" name="TextBox 86"/>
                    <p:cNvSpPr txBox="1"/>
                    <p:nvPr/>
                  </p:nvSpPr>
                  <p:spPr>
                    <a:xfrm>
                      <a:off x="4458946" y="2462221"/>
                      <a:ext cx="1219200" cy="584775"/>
                    </a:xfrm>
                    <a:prstGeom prst="rect">
                      <a:avLst/>
                    </a:prstGeom>
                    <a:noFill/>
                  </p:spPr>
                  <p:txBody>
                    <a:bodyPr wrap="square" rtlCol="0">
                      <a:spAutoFit/>
                    </a:bodyPr>
                    <a:lstStyle/>
                    <a:p>
                      <a:pPr algn="ctr"/>
                      <a:r>
                        <a:rPr lang="en-US" sz="1600" b="1" dirty="0">
                          <a:latin typeface="+mj-lt"/>
                          <a:cs typeface="Aharoni" pitchFamily="2" charset="-79"/>
                        </a:rPr>
                        <a:t>Handing</a:t>
                      </a:r>
                    </a:p>
                    <a:p>
                      <a:pPr algn="ctr"/>
                      <a:r>
                        <a:rPr lang="en-US" sz="1600" b="1" dirty="0">
                          <a:latin typeface="+mj-lt"/>
                          <a:cs typeface="Aharoni" pitchFamily="2" charset="-79"/>
                        </a:rPr>
                        <a:t>Objective</a:t>
                      </a:r>
                    </a:p>
                  </p:txBody>
                </p:sp>
                <p:grpSp>
                  <p:nvGrpSpPr>
                    <p:cNvPr id="66" name="Group 65"/>
                    <p:cNvGrpSpPr/>
                    <p:nvPr/>
                  </p:nvGrpSpPr>
                  <p:grpSpPr>
                    <a:xfrm>
                      <a:off x="4422360" y="1964380"/>
                      <a:ext cx="1292373" cy="1580456"/>
                      <a:chOff x="6060686" y="2238616"/>
                      <a:chExt cx="1653406" cy="2021967"/>
                    </a:xfrm>
                  </p:grpSpPr>
                  <p:sp>
                    <p:nvSpPr>
                      <p:cNvPr id="67" name="Rounded Rectangle 66"/>
                      <p:cNvSpPr/>
                      <p:nvPr/>
                    </p:nvSpPr>
                    <p:spPr>
                      <a:xfrm>
                        <a:off x="6156846" y="2425073"/>
                        <a:ext cx="1557246" cy="1835510"/>
                      </a:xfrm>
                      <a:prstGeom prst="roundRect">
                        <a:avLst/>
                      </a:prstGeom>
                      <a:solidFill>
                        <a:srgbClr val="CC33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6125022" y="2427456"/>
                        <a:ext cx="1557246" cy="1817337"/>
                      </a:xfrm>
                      <a:prstGeom prst="roundRect">
                        <a:avLst/>
                      </a:prstGeom>
                      <a:gradFill>
                        <a:gsLst>
                          <a:gs pos="100000">
                            <a:srgbClr val="CC3300"/>
                          </a:gs>
                          <a:gs pos="41000">
                            <a:srgbClr val="F7923F"/>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6060686" y="2238616"/>
                        <a:ext cx="1568669" cy="1867464"/>
                      </a:xfrm>
                      <a:prstGeom prst="roundRect">
                        <a:avLst/>
                      </a:prstGeom>
                      <a:gradFill>
                        <a:gsLst>
                          <a:gs pos="85000">
                            <a:srgbClr val="F7923F"/>
                          </a:gs>
                          <a:gs pos="100000">
                            <a:srgbClr val="CC3300"/>
                          </a:gs>
                        </a:gsLst>
                        <a:path path="rect">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6090977" y="2263960"/>
                        <a:ext cx="1511448" cy="1817337"/>
                      </a:xfrm>
                      <a:prstGeom prst="roundRect">
                        <a:avLst/>
                      </a:prstGeom>
                      <a:gradFill>
                        <a:gsLst>
                          <a:gs pos="1000">
                            <a:srgbClr val="FFC000"/>
                          </a:gs>
                          <a:gs pos="99000">
                            <a:srgbClr val="F57E1B"/>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14"/>
                      <p:cNvSpPr/>
                      <p:nvPr/>
                    </p:nvSpPr>
                    <p:spPr>
                      <a:xfrm>
                        <a:off x="6061998" y="2239927"/>
                        <a:ext cx="1572645" cy="961932"/>
                      </a:xfrm>
                      <a:custGeom>
                        <a:avLst/>
                        <a:gdLst>
                          <a:gd name="connsiteX0" fmla="*/ 0 w 1568669"/>
                          <a:gd name="connsiteY0" fmla="*/ 261450 h 1867464"/>
                          <a:gd name="connsiteX1" fmla="*/ 261450 w 1568669"/>
                          <a:gd name="connsiteY1" fmla="*/ 0 h 1867464"/>
                          <a:gd name="connsiteX2" fmla="*/ 1307219 w 1568669"/>
                          <a:gd name="connsiteY2" fmla="*/ 0 h 1867464"/>
                          <a:gd name="connsiteX3" fmla="*/ 1568669 w 1568669"/>
                          <a:gd name="connsiteY3" fmla="*/ 261450 h 1867464"/>
                          <a:gd name="connsiteX4" fmla="*/ 1568669 w 1568669"/>
                          <a:gd name="connsiteY4" fmla="*/ 1606014 h 1867464"/>
                          <a:gd name="connsiteX5" fmla="*/ 1307219 w 1568669"/>
                          <a:gd name="connsiteY5" fmla="*/ 1867464 h 1867464"/>
                          <a:gd name="connsiteX6" fmla="*/ 261450 w 1568669"/>
                          <a:gd name="connsiteY6" fmla="*/ 1867464 h 1867464"/>
                          <a:gd name="connsiteX7" fmla="*/ 0 w 1568669"/>
                          <a:gd name="connsiteY7" fmla="*/ 1606014 h 1867464"/>
                          <a:gd name="connsiteX8" fmla="*/ 0 w 1568669"/>
                          <a:gd name="connsiteY8" fmla="*/ 261450 h 1867464"/>
                          <a:gd name="connsiteX0" fmla="*/ 0 w 1568669"/>
                          <a:gd name="connsiteY0" fmla="*/ 261450 h 1867476"/>
                          <a:gd name="connsiteX1" fmla="*/ 261450 w 1568669"/>
                          <a:gd name="connsiteY1" fmla="*/ 0 h 1867476"/>
                          <a:gd name="connsiteX2" fmla="*/ 1307219 w 1568669"/>
                          <a:gd name="connsiteY2" fmla="*/ 0 h 1867476"/>
                          <a:gd name="connsiteX3" fmla="*/ 1568669 w 1568669"/>
                          <a:gd name="connsiteY3" fmla="*/ 261450 h 1867476"/>
                          <a:gd name="connsiteX4" fmla="*/ 1568669 w 1568669"/>
                          <a:gd name="connsiteY4" fmla="*/ 1606014 h 1867476"/>
                          <a:gd name="connsiteX5" fmla="*/ 261450 w 1568669"/>
                          <a:gd name="connsiteY5" fmla="*/ 1867464 h 1867476"/>
                          <a:gd name="connsiteX6" fmla="*/ 0 w 1568669"/>
                          <a:gd name="connsiteY6" fmla="*/ 1606014 h 1867476"/>
                          <a:gd name="connsiteX7" fmla="*/ 0 w 1568669"/>
                          <a:gd name="connsiteY7" fmla="*/ 261450 h 1867476"/>
                          <a:gd name="connsiteX0" fmla="*/ 0 w 1568669"/>
                          <a:gd name="connsiteY0" fmla="*/ 261450 h 1606014"/>
                          <a:gd name="connsiteX1" fmla="*/ 261450 w 1568669"/>
                          <a:gd name="connsiteY1" fmla="*/ 0 h 1606014"/>
                          <a:gd name="connsiteX2" fmla="*/ 1307219 w 1568669"/>
                          <a:gd name="connsiteY2" fmla="*/ 0 h 1606014"/>
                          <a:gd name="connsiteX3" fmla="*/ 1568669 w 1568669"/>
                          <a:gd name="connsiteY3" fmla="*/ 261450 h 1606014"/>
                          <a:gd name="connsiteX4" fmla="*/ 1568669 w 1568669"/>
                          <a:gd name="connsiteY4" fmla="*/ 1606014 h 1606014"/>
                          <a:gd name="connsiteX5" fmla="*/ 0 w 1568669"/>
                          <a:gd name="connsiteY5" fmla="*/ 1606014 h 1606014"/>
                          <a:gd name="connsiteX6" fmla="*/ 0 w 1568669"/>
                          <a:gd name="connsiteY6" fmla="*/ 261450 h 1606014"/>
                          <a:gd name="connsiteX0" fmla="*/ 0 w 1568669"/>
                          <a:gd name="connsiteY0" fmla="*/ 261450 h 1642981"/>
                          <a:gd name="connsiteX1" fmla="*/ 261450 w 1568669"/>
                          <a:gd name="connsiteY1" fmla="*/ 0 h 1642981"/>
                          <a:gd name="connsiteX2" fmla="*/ 1307219 w 1568669"/>
                          <a:gd name="connsiteY2" fmla="*/ 0 h 1642981"/>
                          <a:gd name="connsiteX3" fmla="*/ 1568669 w 1568669"/>
                          <a:gd name="connsiteY3" fmla="*/ 261450 h 1642981"/>
                          <a:gd name="connsiteX4" fmla="*/ 1544815 w 1568669"/>
                          <a:gd name="connsiteY4" fmla="*/ 747273 h 1642981"/>
                          <a:gd name="connsiteX5" fmla="*/ 0 w 1568669"/>
                          <a:gd name="connsiteY5" fmla="*/ 1606014 h 1642981"/>
                          <a:gd name="connsiteX6" fmla="*/ 0 w 1568669"/>
                          <a:gd name="connsiteY6" fmla="*/ 261450 h 1642981"/>
                          <a:gd name="connsiteX0" fmla="*/ 3976 w 1572645"/>
                          <a:gd name="connsiteY0" fmla="*/ 261450 h 1035262"/>
                          <a:gd name="connsiteX1" fmla="*/ 265426 w 1572645"/>
                          <a:gd name="connsiteY1" fmla="*/ 0 h 1035262"/>
                          <a:gd name="connsiteX2" fmla="*/ 1311195 w 1572645"/>
                          <a:gd name="connsiteY2" fmla="*/ 0 h 1035262"/>
                          <a:gd name="connsiteX3" fmla="*/ 1572645 w 1572645"/>
                          <a:gd name="connsiteY3" fmla="*/ 261450 h 1035262"/>
                          <a:gd name="connsiteX4" fmla="*/ 1548791 w 1572645"/>
                          <a:gd name="connsiteY4" fmla="*/ 747273 h 1035262"/>
                          <a:gd name="connsiteX5" fmla="*/ 0 w 1572645"/>
                          <a:gd name="connsiteY5" fmla="*/ 934129 h 1035262"/>
                          <a:gd name="connsiteX6" fmla="*/ 3976 w 1572645"/>
                          <a:gd name="connsiteY6" fmla="*/ 261450 h 1035262"/>
                          <a:gd name="connsiteX0" fmla="*/ 3976 w 1572645"/>
                          <a:gd name="connsiteY0" fmla="*/ 261450 h 973593"/>
                          <a:gd name="connsiteX1" fmla="*/ 265426 w 1572645"/>
                          <a:gd name="connsiteY1" fmla="*/ 0 h 973593"/>
                          <a:gd name="connsiteX2" fmla="*/ 1311195 w 1572645"/>
                          <a:gd name="connsiteY2" fmla="*/ 0 h 973593"/>
                          <a:gd name="connsiteX3" fmla="*/ 1572645 w 1572645"/>
                          <a:gd name="connsiteY3" fmla="*/ 261450 h 973593"/>
                          <a:gd name="connsiteX4" fmla="*/ 1548791 w 1572645"/>
                          <a:gd name="connsiteY4" fmla="*/ 747273 h 973593"/>
                          <a:gd name="connsiteX5" fmla="*/ 0 w 1572645"/>
                          <a:gd name="connsiteY5" fmla="*/ 934129 h 973593"/>
                          <a:gd name="connsiteX6" fmla="*/ 3976 w 1572645"/>
                          <a:gd name="connsiteY6" fmla="*/ 261450 h 973593"/>
                          <a:gd name="connsiteX0" fmla="*/ 3976 w 1572645"/>
                          <a:gd name="connsiteY0" fmla="*/ 261450 h 961932"/>
                          <a:gd name="connsiteX1" fmla="*/ 265426 w 1572645"/>
                          <a:gd name="connsiteY1" fmla="*/ 0 h 961932"/>
                          <a:gd name="connsiteX2" fmla="*/ 1311195 w 1572645"/>
                          <a:gd name="connsiteY2" fmla="*/ 0 h 961932"/>
                          <a:gd name="connsiteX3" fmla="*/ 1572645 w 1572645"/>
                          <a:gd name="connsiteY3" fmla="*/ 261450 h 961932"/>
                          <a:gd name="connsiteX4" fmla="*/ 1548791 w 1572645"/>
                          <a:gd name="connsiteY4" fmla="*/ 747273 h 961932"/>
                          <a:gd name="connsiteX5" fmla="*/ 0 w 1572645"/>
                          <a:gd name="connsiteY5" fmla="*/ 934129 h 961932"/>
                          <a:gd name="connsiteX6" fmla="*/ 3976 w 1572645"/>
                          <a:gd name="connsiteY6" fmla="*/ 261450 h 96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2645" h="961932">
                            <a:moveTo>
                              <a:pt x="3976" y="261450"/>
                            </a:moveTo>
                            <a:cubicBezTo>
                              <a:pt x="3976" y="117055"/>
                              <a:pt x="121031" y="0"/>
                              <a:pt x="265426" y="0"/>
                            </a:cubicBezTo>
                            <a:lnTo>
                              <a:pt x="1311195" y="0"/>
                            </a:lnTo>
                            <a:cubicBezTo>
                              <a:pt x="1455590" y="0"/>
                              <a:pt x="1572645" y="117055"/>
                              <a:pt x="1572645" y="261450"/>
                            </a:cubicBezTo>
                            <a:lnTo>
                              <a:pt x="1548791" y="747273"/>
                            </a:lnTo>
                            <a:cubicBezTo>
                              <a:pt x="1056758" y="895830"/>
                              <a:pt x="336983" y="1019075"/>
                              <a:pt x="0" y="934129"/>
                            </a:cubicBezTo>
                            <a:cubicBezTo>
                              <a:pt x="1325" y="709903"/>
                              <a:pt x="2651" y="485676"/>
                              <a:pt x="3976" y="261450"/>
                            </a:cubicBezTo>
                            <a:close/>
                          </a:path>
                        </a:pathLst>
                      </a:custGeom>
                      <a:gradFill>
                        <a:gsLst>
                          <a:gs pos="0">
                            <a:schemeClr val="bg1">
                              <a:alpha val="8000"/>
                            </a:schemeClr>
                          </a:gs>
                          <a:gs pos="100000">
                            <a:schemeClr val="bg1">
                              <a:alpha val="24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5" name="TextBox 114"/>
                  <p:cNvSpPr txBox="1"/>
                  <p:nvPr/>
                </p:nvSpPr>
                <p:spPr>
                  <a:xfrm>
                    <a:off x="4938705" y="1983993"/>
                    <a:ext cx="172771" cy="338554"/>
                  </a:xfrm>
                  <a:prstGeom prst="rect">
                    <a:avLst/>
                  </a:prstGeom>
                  <a:noFill/>
                </p:spPr>
                <p:txBody>
                  <a:bodyPr wrap="square" rtlCol="0">
                    <a:spAutoFit/>
                  </a:bodyPr>
                  <a:lstStyle/>
                  <a:p>
                    <a:r>
                      <a:rPr lang="en-US" sz="1600" dirty="0">
                        <a:solidFill>
                          <a:schemeClr val="bg1"/>
                        </a:solidFill>
                        <a:latin typeface="Adobe Garamond Pro Bold" pitchFamily="18" charset="0"/>
                      </a:rPr>
                      <a:t>3</a:t>
                    </a:r>
                  </a:p>
                </p:txBody>
              </p:sp>
            </p:grpSp>
            <p:grpSp>
              <p:nvGrpSpPr>
                <p:cNvPr id="7" name="Group 6"/>
                <p:cNvGrpSpPr/>
                <p:nvPr/>
              </p:nvGrpSpPr>
              <p:grpSpPr>
                <a:xfrm>
                  <a:off x="378927" y="1964380"/>
                  <a:ext cx="1556861" cy="1580456"/>
                  <a:chOff x="381344" y="1964380"/>
                  <a:chExt cx="1314577" cy="1580456"/>
                </a:xfrm>
              </p:grpSpPr>
              <p:grpSp>
                <p:nvGrpSpPr>
                  <p:cNvPr id="35" name="Group 34"/>
                  <p:cNvGrpSpPr/>
                  <p:nvPr/>
                </p:nvGrpSpPr>
                <p:grpSpPr>
                  <a:xfrm>
                    <a:off x="381344" y="1964380"/>
                    <a:ext cx="1314577" cy="1580456"/>
                    <a:chOff x="6032278" y="2238617"/>
                    <a:chExt cx="1681816" cy="2021968"/>
                  </a:xfrm>
                </p:grpSpPr>
                <p:sp>
                  <p:nvSpPr>
                    <p:cNvPr id="36" name="Rounded Rectangle 35"/>
                    <p:cNvSpPr/>
                    <p:nvPr/>
                  </p:nvSpPr>
                  <p:spPr>
                    <a:xfrm>
                      <a:off x="6156848" y="2425074"/>
                      <a:ext cx="1557246" cy="1835511"/>
                    </a:xfrm>
                    <a:prstGeom prst="round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6125021" y="2427457"/>
                      <a:ext cx="1557245" cy="1817337"/>
                    </a:xfrm>
                    <a:prstGeom prst="roundRect">
                      <a:avLst/>
                    </a:prstGeom>
                    <a:gradFill>
                      <a:gsLst>
                        <a:gs pos="100000">
                          <a:srgbClr val="002060"/>
                        </a:gs>
                        <a:gs pos="41000">
                          <a:srgbClr val="0070C0"/>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6060685" y="2238617"/>
                      <a:ext cx="1568669" cy="1867465"/>
                    </a:xfrm>
                    <a:prstGeom prst="roundRect">
                      <a:avLst/>
                    </a:prstGeom>
                    <a:gradFill>
                      <a:gsLst>
                        <a:gs pos="85000">
                          <a:srgbClr val="0070C0"/>
                        </a:gs>
                        <a:gs pos="100000">
                          <a:srgbClr val="002060"/>
                        </a:gs>
                      </a:gsLst>
                      <a:path path="rect">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6090976" y="2263961"/>
                      <a:ext cx="1511448" cy="1817337"/>
                    </a:xfrm>
                    <a:prstGeom prst="roundRect">
                      <a:avLst/>
                    </a:prstGeom>
                    <a:gradFill>
                      <a:gsLst>
                        <a:gs pos="1000">
                          <a:srgbClr val="00B0F0"/>
                        </a:gs>
                        <a:gs pos="99000">
                          <a:srgbClr val="0070C0"/>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14"/>
                    <p:cNvSpPr/>
                    <p:nvPr/>
                  </p:nvSpPr>
                  <p:spPr>
                    <a:xfrm>
                      <a:off x="6032278" y="2239928"/>
                      <a:ext cx="1569663" cy="961932"/>
                    </a:xfrm>
                    <a:custGeom>
                      <a:avLst/>
                      <a:gdLst>
                        <a:gd name="connsiteX0" fmla="*/ 0 w 1568669"/>
                        <a:gd name="connsiteY0" fmla="*/ 261450 h 1867464"/>
                        <a:gd name="connsiteX1" fmla="*/ 261450 w 1568669"/>
                        <a:gd name="connsiteY1" fmla="*/ 0 h 1867464"/>
                        <a:gd name="connsiteX2" fmla="*/ 1307219 w 1568669"/>
                        <a:gd name="connsiteY2" fmla="*/ 0 h 1867464"/>
                        <a:gd name="connsiteX3" fmla="*/ 1568669 w 1568669"/>
                        <a:gd name="connsiteY3" fmla="*/ 261450 h 1867464"/>
                        <a:gd name="connsiteX4" fmla="*/ 1568669 w 1568669"/>
                        <a:gd name="connsiteY4" fmla="*/ 1606014 h 1867464"/>
                        <a:gd name="connsiteX5" fmla="*/ 1307219 w 1568669"/>
                        <a:gd name="connsiteY5" fmla="*/ 1867464 h 1867464"/>
                        <a:gd name="connsiteX6" fmla="*/ 261450 w 1568669"/>
                        <a:gd name="connsiteY6" fmla="*/ 1867464 h 1867464"/>
                        <a:gd name="connsiteX7" fmla="*/ 0 w 1568669"/>
                        <a:gd name="connsiteY7" fmla="*/ 1606014 h 1867464"/>
                        <a:gd name="connsiteX8" fmla="*/ 0 w 1568669"/>
                        <a:gd name="connsiteY8" fmla="*/ 261450 h 1867464"/>
                        <a:gd name="connsiteX0" fmla="*/ 0 w 1568669"/>
                        <a:gd name="connsiteY0" fmla="*/ 261450 h 1867476"/>
                        <a:gd name="connsiteX1" fmla="*/ 261450 w 1568669"/>
                        <a:gd name="connsiteY1" fmla="*/ 0 h 1867476"/>
                        <a:gd name="connsiteX2" fmla="*/ 1307219 w 1568669"/>
                        <a:gd name="connsiteY2" fmla="*/ 0 h 1867476"/>
                        <a:gd name="connsiteX3" fmla="*/ 1568669 w 1568669"/>
                        <a:gd name="connsiteY3" fmla="*/ 261450 h 1867476"/>
                        <a:gd name="connsiteX4" fmla="*/ 1568669 w 1568669"/>
                        <a:gd name="connsiteY4" fmla="*/ 1606014 h 1867476"/>
                        <a:gd name="connsiteX5" fmla="*/ 261450 w 1568669"/>
                        <a:gd name="connsiteY5" fmla="*/ 1867464 h 1867476"/>
                        <a:gd name="connsiteX6" fmla="*/ 0 w 1568669"/>
                        <a:gd name="connsiteY6" fmla="*/ 1606014 h 1867476"/>
                        <a:gd name="connsiteX7" fmla="*/ 0 w 1568669"/>
                        <a:gd name="connsiteY7" fmla="*/ 261450 h 1867476"/>
                        <a:gd name="connsiteX0" fmla="*/ 0 w 1568669"/>
                        <a:gd name="connsiteY0" fmla="*/ 261450 h 1606014"/>
                        <a:gd name="connsiteX1" fmla="*/ 261450 w 1568669"/>
                        <a:gd name="connsiteY1" fmla="*/ 0 h 1606014"/>
                        <a:gd name="connsiteX2" fmla="*/ 1307219 w 1568669"/>
                        <a:gd name="connsiteY2" fmla="*/ 0 h 1606014"/>
                        <a:gd name="connsiteX3" fmla="*/ 1568669 w 1568669"/>
                        <a:gd name="connsiteY3" fmla="*/ 261450 h 1606014"/>
                        <a:gd name="connsiteX4" fmla="*/ 1568669 w 1568669"/>
                        <a:gd name="connsiteY4" fmla="*/ 1606014 h 1606014"/>
                        <a:gd name="connsiteX5" fmla="*/ 0 w 1568669"/>
                        <a:gd name="connsiteY5" fmla="*/ 1606014 h 1606014"/>
                        <a:gd name="connsiteX6" fmla="*/ 0 w 1568669"/>
                        <a:gd name="connsiteY6" fmla="*/ 261450 h 1606014"/>
                        <a:gd name="connsiteX0" fmla="*/ 0 w 1568669"/>
                        <a:gd name="connsiteY0" fmla="*/ 261450 h 1642981"/>
                        <a:gd name="connsiteX1" fmla="*/ 261450 w 1568669"/>
                        <a:gd name="connsiteY1" fmla="*/ 0 h 1642981"/>
                        <a:gd name="connsiteX2" fmla="*/ 1307219 w 1568669"/>
                        <a:gd name="connsiteY2" fmla="*/ 0 h 1642981"/>
                        <a:gd name="connsiteX3" fmla="*/ 1568669 w 1568669"/>
                        <a:gd name="connsiteY3" fmla="*/ 261450 h 1642981"/>
                        <a:gd name="connsiteX4" fmla="*/ 1544815 w 1568669"/>
                        <a:gd name="connsiteY4" fmla="*/ 747273 h 1642981"/>
                        <a:gd name="connsiteX5" fmla="*/ 0 w 1568669"/>
                        <a:gd name="connsiteY5" fmla="*/ 1606014 h 1642981"/>
                        <a:gd name="connsiteX6" fmla="*/ 0 w 1568669"/>
                        <a:gd name="connsiteY6" fmla="*/ 261450 h 1642981"/>
                        <a:gd name="connsiteX0" fmla="*/ 3976 w 1572645"/>
                        <a:gd name="connsiteY0" fmla="*/ 261450 h 1035262"/>
                        <a:gd name="connsiteX1" fmla="*/ 265426 w 1572645"/>
                        <a:gd name="connsiteY1" fmla="*/ 0 h 1035262"/>
                        <a:gd name="connsiteX2" fmla="*/ 1311195 w 1572645"/>
                        <a:gd name="connsiteY2" fmla="*/ 0 h 1035262"/>
                        <a:gd name="connsiteX3" fmla="*/ 1572645 w 1572645"/>
                        <a:gd name="connsiteY3" fmla="*/ 261450 h 1035262"/>
                        <a:gd name="connsiteX4" fmla="*/ 1548791 w 1572645"/>
                        <a:gd name="connsiteY4" fmla="*/ 747273 h 1035262"/>
                        <a:gd name="connsiteX5" fmla="*/ 0 w 1572645"/>
                        <a:gd name="connsiteY5" fmla="*/ 934129 h 1035262"/>
                        <a:gd name="connsiteX6" fmla="*/ 3976 w 1572645"/>
                        <a:gd name="connsiteY6" fmla="*/ 261450 h 1035262"/>
                        <a:gd name="connsiteX0" fmla="*/ 3976 w 1572645"/>
                        <a:gd name="connsiteY0" fmla="*/ 261450 h 973593"/>
                        <a:gd name="connsiteX1" fmla="*/ 265426 w 1572645"/>
                        <a:gd name="connsiteY1" fmla="*/ 0 h 973593"/>
                        <a:gd name="connsiteX2" fmla="*/ 1311195 w 1572645"/>
                        <a:gd name="connsiteY2" fmla="*/ 0 h 973593"/>
                        <a:gd name="connsiteX3" fmla="*/ 1572645 w 1572645"/>
                        <a:gd name="connsiteY3" fmla="*/ 261450 h 973593"/>
                        <a:gd name="connsiteX4" fmla="*/ 1548791 w 1572645"/>
                        <a:gd name="connsiteY4" fmla="*/ 747273 h 973593"/>
                        <a:gd name="connsiteX5" fmla="*/ 0 w 1572645"/>
                        <a:gd name="connsiteY5" fmla="*/ 934129 h 973593"/>
                        <a:gd name="connsiteX6" fmla="*/ 3976 w 1572645"/>
                        <a:gd name="connsiteY6" fmla="*/ 261450 h 973593"/>
                        <a:gd name="connsiteX0" fmla="*/ 3976 w 1572645"/>
                        <a:gd name="connsiteY0" fmla="*/ 261450 h 961932"/>
                        <a:gd name="connsiteX1" fmla="*/ 265426 w 1572645"/>
                        <a:gd name="connsiteY1" fmla="*/ 0 h 961932"/>
                        <a:gd name="connsiteX2" fmla="*/ 1311195 w 1572645"/>
                        <a:gd name="connsiteY2" fmla="*/ 0 h 961932"/>
                        <a:gd name="connsiteX3" fmla="*/ 1572645 w 1572645"/>
                        <a:gd name="connsiteY3" fmla="*/ 261450 h 961932"/>
                        <a:gd name="connsiteX4" fmla="*/ 1548791 w 1572645"/>
                        <a:gd name="connsiteY4" fmla="*/ 747273 h 961932"/>
                        <a:gd name="connsiteX5" fmla="*/ 0 w 1572645"/>
                        <a:gd name="connsiteY5" fmla="*/ 934129 h 961932"/>
                        <a:gd name="connsiteX6" fmla="*/ 3976 w 1572645"/>
                        <a:gd name="connsiteY6" fmla="*/ 261450 h 961932"/>
                        <a:gd name="connsiteX0" fmla="*/ 3976 w 1572645"/>
                        <a:gd name="connsiteY0" fmla="*/ 261450 h 961932"/>
                        <a:gd name="connsiteX1" fmla="*/ 265426 w 1572645"/>
                        <a:gd name="connsiteY1" fmla="*/ 0 h 961932"/>
                        <a:gd name="connsiteX2" fmla="*/ 1311195 w 1572645"/>
                        <a:gd name="connsiteY2" fmla="*/ 0 h 961932"/>
                        <a:gd name="connsiteX3" fmla="*/ 1572645 w 1572645"/>
                        <a:gd name="connsiteY3" fmla="*/ 261450 h 961932"/>
                        <a:gd name="connsiteX4" fmla="*/ 1567632 w 1572645"/>
                        <a:gd name="connsiteY4" fmla="*/ 747273 h 961932"/>
                        <a:gd name="connsiteX5" fmla="*/ 0 w 1572645"/>
                        <a:gd name="connsiteY5" fmla="*/ 934129 h 961932"/>
                        <a:gd name="connsiteX6" fmla="*/ 3976 w 1572645"/>
                        <a:gd name="connsiteY6" fmla="*/ 261450 h 961932"/>
                        <a:gd name="connsiteX0" fmla="*/ 3976 w 1569111"/>
                        <a:gd name="connsiteY0" fmla="*/ 261450 h 961932"/>
                        <a:gd name="connsiteX1" fmla="*/ 265426 w 1569111"/>
                        <a:gd name="connsiteY1" fmla="*/ 0 h 961932"/>
                        <a:gd name="connsiteX2" fmla="*/ 1311195 w 1569111"/>
                        <a:gd name="connsiteY2" fmla="*/ 0 h 961932"/>
                        <a:gd name="connsiteX3" fmla="*/ 1556496 w 1569111"/>
                        <a:gd name="connsiteY3" fmla="*/ 264638 h 961932"/>
                        <a:gd name="connsiteX4" fmla="*/ 1567632 w 1569111"/>
                        <a:gd name="connsiteY4" fmla="*/ 747273 h 961932"/>
                        <a:gd name="connsiteX5" fmla="*/ 0 w 1569111"/>
                        <a:gd name="connsiteY5" fmla="*/ 934129 h 961932"/>
                        <a:gd name="connsiteX6" fmla="*/ 3976 w 1569111"/>
                        <a:gd name="connsiteY6" fmla="*/ 261450 h 961932"/>
                        <a:gd name="connsiteX0" fmla="*/ 3976 w 1569112"/>
                        <a:gd name="connsiteY0" fmla="*/ 261450 h 961932"/>
                        <a:gd name="connsiteX1" fmla="*/ 265426 w 1569112"/>
                        <a:gd name="connsiteY1" fmla="*/ 0 h 961932"/>
                        <a:gd name="connsiteX2" fmla="*/ 1311195 w 1569112"/>
                        <a:gd name="connsiteY2" fmla="*/ 0 h 961932"/>
                        <a:gd name="connsiteX3" fmla="*/ 1556496 w 1569112"/>
                        <a:gd name="connsiteY3" fmla="*/ 264638 h 961932"/>
                        <a:gd name="connsiteX4" fmla="*/ 1567632 w 1569112"/>
                        <a:gd name="connsiteY4" fmla="*/ 747273 h 961932"/>
                        <a:gd name="connsiteX5" fmla="*/ 0 w 1569112"/>
                        <a:gd name="connsiteY5" fmla="*/ 934129 h 961932"/>
                        <a:gd name="connsiteX6" fmla="*/ 3976 w 1569112"/>
                        <a:gd name="connsiteY6" fmla="*/ 261450 h 961932"/>
                        <a:gd name="connsiteX0" fmla="*/ 3976 w 1569112"/>
                        <a:gd name="connsiteY0" fmla="*/ 261450 h 961932"/>
                        <a:gd name="connsiteX1" fmla="*/ 265426 w 1569112"/>
                        <a:gd name="connsiteY1" fmla="*/ 0 h 961932"/>
                        <a:gd name="connsiteX2" fmla="*/ 1311195 w 1569112"/>
                        <a:gd name="connsiteY2" fmla="*/ 0 h 961932"/>
                        <a:gd name="connsiteX3" fmla="*/ 1556496 w 1569112"/>
                        <a:gd name="connsiteY3" fmla="*/ 264638 h 961932"/>
                        <a:gd name="connsiteX4" fmla="*/ 1567632 w 1569112"/>
                        <a:gd name="connsiteY4" fmla="*/ 747273 h 961932"/>
                        <a:gd name="connsiteX5" fmla="*/ 0 w 1569112"/>
                        <a:gd name="connsiteY5" fmla="*/ 934129 h 961932"/>
                        <a:gd name="connsiteX6" fmla="*/ 3976 w 1569112"/>
                        <a:gd name="connsiteY6" fmla="*/ 261450 h 961932"/>
                        <a:gd name="connsiteX0" fmla="*/ 3976 w 1569417"/>
                        <a:gd name="connsiteY0" fmla="*/ 261450 h 961932"/>
                        <a:gd name="connsiteX1" fmla="*/ 265426 w 1569417"/>
                        <a:gd name="connsiteY1" fmla="*/ 0 h 961932"/>
                        <a:gd name="connsiteX2" fmla="*/ 1311195 w 1569417"/>
                        <a:gd name="connsiteY2" fmla="*/ 0 h 961932"/>
                        <a:gd name="connsiteX3" fmla="*/ 1561880 w 1569417"/>
                        <a:gd name="connsiteY3" fmla="*/ 264638 h 961932"/>
                        <a:gd name="connsiteX4" fmla="*/ 1567632 w 1569417"/>
                        <a:gd name="connsiteY4" fmla="*/ 747273 h 961932"/>
                        <a:gd name="connsiteX5" fmla="*/ 0 w 1569417"/>
                        <a:gd name="connsiteY5" fmla="*/ 934129 h 961932"/>
                        <a:gd name="connsiteX6" fmla="*/ 3976 w 1569417"/>
                        <a:gd name="connsiteY6" fmla="*/ 261450 h 961932"/>
                        <a:gd name="connsiteX0" fmla="*/ 3976 w 1566931"/>
                        <a:gd name="connsiteY0" fmla="*/ 261450 h 961932"/>
                        <a:gd name="connsiteX1" fmla="*/ 265426 w 1566931"/>
                        <a:gd name="connsiteY1" fmla="*/ 0 h 961932"/>
                        <a:gd name="connsiteX2" fmla="*/ 1311195 w 1566931"/>
                        <a:gd name="connsiteY2" fmla="*/ 0 h 961932"/>
                        <a:gd name="connsiteX3" fmla="*/ 1561880 w 1566931"/>
                        <a:gd name="connsiteY3" fmla="*/ 264638 h 961932"/>
                        <a:gd name="connsiteX4" fmla="*/ 1564940 w 1566931"/>
                        <a:gd name="connsiteY4" fmla="*/ 747273 h 961932"/>
                        <a:gd name="connsiteX5" fmla="*/ 0 w 1566931"/>
                        <a:gd name="connsiteY5" fmla="*/ 934129 h 961932"/>
                        <a:gd name="connsiteX6" fmla="*/ 3976 w 1566931"/>
                        <a:gd name="connsiteY6" fmla="*/ 261450 h 961932"/>
                        <a:gd name="connsiteX0" fmla="*/ 3976 w 1569662"/>
                        <a:gd name="connsiteY0" fmla="*/ 261450 h 961932"/>
                        <a:gd name="connsiteX1" fmla="*/ 265426 w 1569662"/>
                        <a:gd name="connsiteY1" fmla="*/ 0 h 961932"/>
                        <a:gd name="connsiteX2" fmla="*/ 1311195 w 1569662"/>
                        <a:gd name="connsiteY2" fmla="*/ 0 h 961932"/>
                        <a:gd name="connsiteX3" fmla="*/ 1561880 w 1569662"/>
                        <a:gd name="connsiteY3" fmla="*/ 264638 h 961932"/>
                        <a:gd name="connsiteX4" fmla="*/ 1564940 w 1569662"/>
                        <a:gd name="connsiteY4" fmla="*/ 747273 h 961932"/>
                        <a:gd name="connsiteX5" fmla="*/ 0 w 1569662"/>
                        <a:gd name="connsiteY5" fmla="*/ 934129 h 961932"/>
                        <a:gd name="connsiteX6" fmla="*/ 3976 w 1569662"/>
                        <a:gd name="connsiteY6" fmla="*/ 261450 h 96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9662" h="961932">
                          <a:moveTo>
                            <a:pt x="3976" y="261450"/>
                          </a:moveTo>
                          <a:cubicBezTo>
                            <a:pt x="3976" y="117055"/>
                            <a:pt x="121031" y="0"/>
                            <a:pt x="265426" y="0"/>
                          </a:cubicBezTo>
                          <a:lnTo>
                            <a:pt x="1311195" y="0"/>
                          </a:lnTo>
                          <a:cubicBezTo>
                            <a:pt x="1439441" y="3188"/>
                            <a:pt x="1551114" y="107493"/>
                            <a:pt x="1561880" y="264638"/>
                          </a:cubicBezTo>
                          <a:cubicBezTo>
                            <a:pt x="1570078" y="426579"/>
                            <a:pt x="1572891" y="585332"/>
                            <a:pt x="1564940" y="747273"/>
                          </a:cubicBezTo>
                          <a:cubicBezTo>
                            <a:pt x="1072907" y="895830"/>
                            <a:pt x="336983" y="1019075"/>
                            <a:pt x="0" y="934129"/>
                          </a:cubicBezTo>
                          <a:cubicBezTo>
                            <a:pt x="1325" y="709903"/>
                            <a:pt x="2651" y="485676"/>
                            <a:pt x="3976" y="261450"/>
                          </a:cubicBezTo>
                          <a:close/>
                        </a:path>
                      </a:pathLst>
                    </a:custGeom>
                    <a:gradFill>
                      <a:gsLst>
                        <a:gs pos="0">
                          <a:schemeClr val="bg1">
                            <a:alpha val="8000"/>
                          </a:schemeClr>
                        </a:gs>
                        <a:gs pos="100000">
                          <a:schemeClr val="bg1">
                            <a:alpha val="24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TextBox 115"/>
                  <p:cNvSpPr txBox="1"/>
                  <p:nvPr/>
                </p:nvSpPr>
                <p:spPr>
                  <a:xfrm>
                    <a:off x="881256" y="2008929"/>
                    <a:ext cx="196734" cy="338554"/>
                  </a:xfrm>
                  <a:prstGeom prst="rect">
                    <a:avLst/>
                  </a:prstGeom>
                  <a:noFill/>
                </p:spPr>
                <p:txBody>
                  <a:bodyPr wrap="square" rtlCol="0">
                    <a:spAutoFit/>
                  </a:bodyPr>
                  <a:lstStyle/>
                  <a:p>
                    <a:pPr algn="ctr"/>
                    <a:r>
                      <a:rPr lang="en-US" sz="1600" dirty="0">
                        <a:solidFill>
                          <a:schemeClr val="bg1"/>
                        </a:solidFill>
                        <a:latin typeface="Adobe Garamond Pro Bold" pitchFamily="18" charset="0"/>
                      </a:rPr>
                      <a:t>1</a:t>
                    </a:r>
                  </a:p>
                </p:txBody>
              </p:sp>
            </p:grpSp>
          </p:grpSp>
        </p:grpSp>
        <p:grpSp>
          <p:nvGrpSpPr>
            <p:cNvPr id="3" name="Group 2"/>
            <p:cNvGrpSpPr/>
            <p:nvPr/>
          </p:nvGrpSpPr>
          <p:grpSpPr>
            <a:xfrm>
              <a:off x="506065" y="2459077"/>
              <a:ext cx="7920421" cy="355752"/>
              <a:chOff x="506065" y="2459077"/>
              <a:chExt cx="7920421" cy="355752"/>
            </a:xfrm>
          </p:grpSpPr>
          <p:sp>
            <p:nvSpPr>
              <p:cNvPr id="84" name="Rectangle 83"/>
              <p:cNvSpPr/>
              <p:nvPr/>
            </p:nvSpPr>
            <p:spPr>
              <a:xfrm>
                <a:off x="506065" y="2459077"/>
                <a:ext cx="1357140" cy="307777"/>
              </a:xfrm>
              <a:prstGeom prst="rect">
                <a:avLst/>
              </a:prstGeom>
            </p:spPr>
            <p:txBody>
              <a:bodyPr wrap="square">
                <a:spAutoFit/>
              </a:bodyPr>
              <a:lstStyle/>
              <a:p>
                <a:pPr algn="ctr"/>
                <a:r>
                  <a:rPr lang="en-US" sz="1400" b="1" dirty="0">
                    <a:latin typeface="Georgia" panose="02040502050405020303" pitchFamily="18" charset="0"/>
                  </a:rPr>
                  <a:t>NETWORKING</a:t>
                </a:r>
                <a:r>
                  <a:rPr lang="en-US" sz="1400" dirty="0"/>
                  <a:t> </a:t>
                </a:r>
              </a:p>
            </p:txBody>
          </p:sp>
          <p:sp>
            <p:nvSpPr>
              <p:cNvPr id="89" name="Rectangle 88"/>
              <p:cNvSpPr/>
              <p:nvPr/>
            </p:nvSpPr>
            <p:spPr>
              <a:xfrm>
                <a:off x="2072204" y="2459079"/>
                <a:ext cx="1407843" cy="355750"/>
              </a:xfrm>
              <a:prstGeom prst="rect">
                <a:avLst/>
              </a:prstGeom>
            </p:spPr>
            <p:txBody>
              <a:bodyPr wrap="square">
                <a:spAutoFit/>
              </a:bodyPr>
              <a:lstStyle/>
              <a:p>
                <a:pPr algn="ctr"/>
                <a:r>
                  <a:rPr lang="en-US" sz="1400" b="1" dirty="0">
                    <a:latin typeface="Georgia" panose="02040502050405020303" pitchFamily="18" charset="0"/>
                  </a:rPr>
                  <a:t>COORDINATING</a:t>
                </a:r>
              </a:p>
            </p:txBody>
          </p:sp>
          <p:sp>
            <p:nvSpPr>
              <p:cNvPr id="90" name="Rectangle 89"/>
              <p:cNvSpPr/>
              <p:nvPr/>
            </p:nvSpPr>
            <p:spPr>
              <a:xfrm>
                <a:off x="3739968" y="2469580"/>
                <a:ext cx="1318607" cy="307777"/>
              </a:xfrm>
              <a:prstGeom prst="rect">
                <a:avLst/>
              </a:prstGeom>
            </p:spPr>
            <p:txBody>
              <a:bodyPr wrap="square">
                <a:spAutoFit/>
              </a:bodyPr>
              <a:lstStyle/>
              <a:p>
                <a:pPr algn="ctr"/>
                <a:r>
                  <a:rPr lang="en-US" sz="1400" b="1" dirty="0">
                    <a:latin typeface="Georgia" panose="02040502050405020303" pitchFamily="18" charset="0"/>
                  </a:rPr>
                  <a:t>COOPERATING</a:t>
                </a:r>
              </a:p>
            </p:txBody>
          </p:sp>
          <p:sp>
            <p:nvSpPr>
              <p:cNvPr id="91" name="Rectangle 90"/>
              <p:cNvSpPr/>
              <p:nvPr/>
            </p:nvSpPr>
            <p:spPr>
              <a:xfrm>
                <a:off x="5320453" y="2478992"/>
                <a:ext cx="1516259" cy="307777"/>
              </a:xfrm>
              <a:prstGeom prst="rect">
                <a:avLst/>
              </a:prstGeom>
            </p:spPr>
            <p:txBody>
              <a:bodyPr wrap="square">
                <a:spAutoFit/>
              </a:bodyPr>
              <a:lstStyle/>
              <a:p>
                <a:r>
                  <a:rPr lang="en-US" sz="1400" b="1" dirty="0">
                    <a:latin typeface="Georgia" panose="02040502050405020303" pitchFamily="18" charset="0"/>
                  </a:rPr>
                  <a:t>COLLABORATING</a:t>
                </a:r>
              </a:p>
            </p:txBody>
          </p:sp>
          <p:sp>
            <p:nvSpPr>
              <p:cNvPr id="92" name="Rectangle 91"/>
              <p:cNvSpPr/>
              <p:nvPr/>
            </p:nvSpPr>
            <p:spPr>
              <a:xfrm>
                <a:off x="7108390" y="2459077"/>
                <a:ext cx="1318096" cy="307777"/>
              </a:xfrm>
              <a:prstGeom prst="rect">
                <a:avLst/>
              </a:prstGeom>
            </p:spPr>
            <p:txBody>
              <a:bodyPr wrap="square">
                <a:spAutoFit/>
              </a:bodyPr>
              <a:lstStyle/>
              <a:p>
                <a:r>
                  <a:rPr lang="en-US" sz="1400" b="1" dirty="0">
                    <a:latin typeface="Georgia" panose="02040502050405020303" pitchFamily="18" charset="0"/>
                  </a:rPr>
                  <a:t>INTEGRATING</a:t>
                </a:r>
              </a:p>
            </p:txBody>
          </p:sp>
        </p:grpSp>
      </p:grpSp>
      <p:sp>
        <p:nvSpPr>
          <p:cNvPr id="5" name="Rectangle 4"/>
          <p:cNvSpPr/>
          <p:nvPr/>
        </p:nvSpPr>
        <p:spPr>
          <a:xfrm>
            <a:off x="2714103" y="3178530"/>
            <a:ext cx="1995434" cy="2462213"/>
          </a:xfrm>
          <a:prstGeom prst="rect">
            <a:avLst/>
          </a:prstGeom>
        </p:spPr>
        <p:txBody>
          <a:bodyPr wrap="square">
            <a:spAutoFit/>
          </a:bodyPr>
          <a:lstStyle/>
          <a:p>
            <a:r>
              <a:rPr lang="en-US" sz="1400" dirty="0">
                <a:latin typeface="Calibri" panose="020F0502020204030204" pitchFamily="34" charset="0"/>
              </a:rPr>
              <a:t>Exchanging information and altering program activities for mutual benefit and to achieve a common purpose. Requires more organizational involvement than networking, higher level of trust and some access to one’s turf.</a:t>
            </a:r>
          </a:p>
        </p:txBody>
      </p:sp>
      <p:sp>
        <p:nvSpPr>
          <p:cNvPr id="6" name="Rectangle 5"/>
          <p:cNvSpPr/>
          <p:nvPr/>
        </p:nvSpPr>
        <p:spPr>
          <a:xfrm>
            <a:off x="4881784" y="3196801"/>
            <a:ext cx="1934182" cy="3046988"/>
          </a:xfrm>
          <a:prstGeom prst="rect">
            <a:avLst/>
          </a:prstGeom>
        </p:spPr>
        <p:txBody>
          <a:bodyPr wrap="square">
            <a:spAutoFit/>
          </a:bodyPr>
          <a:lstStyle/>
          <a:p>
            <a:r>
              <a:rPr lang="en-US" sz="1200" dirty="0">
                <a:latin typeface="Calibri" panose="020F0502020204030204" pitchFamily="34" charset="0"/>
              </a:rPr>
              <a:t>Exchanging information, altering activities and sharing resources for mutual benefit and to achieve a common purpose. Increased organizational commitment,</a:t>
            </a:r>
          </a:p>
          <a:p>
            <a:r>
              <a:rPr lang="en-US" sz="1200" dirty="0">
                <a:latin typeface="Calibri" panose="020F0502020204030204" pitchFamily="34" charset="0"/>
              </a:rPr>
              <a:t>may involve written agreements, shared resources can involve human, financial and</a:t>
            </a:r>
          </a:p>
          <a:p>
            <a:r>
              <a:rPr lang="en-US" sz="1200" dirty="0">
                <a:latin typeface="Calibri" panose="020F0502020204030204" pitchFamily="34" charset="0"/>
              </a:rPr>
              <a:t>technical contributions. Requires a substantial amount of time, high level of trust and</a:t>
            </a:r>
          </a:p>
          <a:p>
            <a:r>
              <a:rPr lang="en-US" sz="1200" dirty="0">
                <a:latin typeface="Calibri" panose="020F0502020204030204" pitchFamily="34" charset="0"/>
              </a:rPr>
              <a:t>significant sharing of turf.</a:t>
            </a:r>
          </a:p>
        </p:txBody>
      </p:sp>
      <p:sp>
        <p:nvSpPr>
          <p:cNvPr id="8" name="Rectangle 7"/>
          <p:cNvSpPr/>
          <p:nvPr/>
        </p:nvSpPr>
        <p:spPr>
          <a:xfrm>
            <a:off x="7058394" y="3413095"/>
            <a:ext cx="1816705" cy="2970044"/>
          </a:xfrm>
          <a:prstGeom prst="rect">
            <a:avLst/>
          </a:prstGeom>
        </p:spPr>
        <p:txBody>
          <a:bodyPr wrap="square">
            <a:spAutoFit/>
          </a:bodyPr>
          <a:lstStyle/>
          <a:p>
            <a:r>
              <a:rPr lang="en-US" sz="1100" dirty="0">
                <a:latin typeface="Calibri" panose="020F0502020204030204" pitchFamily="34" charset="0"/>
              </a:rPr>
              <a:t>Exchanging information, altering activities, sharing resources and</a:t>
            </a:r>
          </a:p>
          <a:p>
            <a:r>
              <a:rPr lang="en-US" sz="1100" dirty="0">
                <a:latin typeface="Calibri" panose="020F0502020204030204" pitchFamily="34" charset="0"/>
              </a:rPr>
              <a:t>enhancing each other’s capacity for mutual benefit and to achieve a common goal. Organizations and individuals are willing to</a:t>
            </a:r>
          </a:p>
          <a:p>
            <a:r>
              <a:rPr lang="en-US" sz="1100" dirty="0">
                <a:latin typeface="Calibri" panose="020F0502020204030204" pitchFamily="34" charset="0"/>
              </a:rPr>
              <a:t>learn from each other to become better at what they do. Collaborating means that organizations share risks, responsibilities and rewards. It requires a substantial time commitment, very high level of trust, and sharing turf.</a:t>
            </a:r>
          </a:p>
        </p:txBody>
      </p:sp>
      <p:sp>
        <p:nvSpPr>
          <p:cNvPr id="9" name="Rectangle 8"/>
          <p:cNvSpPr/>
          <p:nvPr/>
        </p:nvSpPr>
        <p:spPr>
          <a:xfrm>
            <a:off x="9132617" y="3234531"/>
            <a:ext cx="1737013" cy="1600438"/>
          </a:xfrm>
          <a:prstGeom prst="rect">
            <a:avLst/>
          </a:prstGeom>
        </p:spPr>
        <p:txBody>
          <a:bodyPr wrap="square">
            <a:spAutoFit/>
          </a:bodyPr>
          <a:lstStyle/>
          <a:p>
            <a:r>
              <a:rPr lang="en-US" sz="1400" dirty="0">
                <a:latin typeface="Calibri" panose="020F0502020204030204" pitchFamily="34" charset="0"/>
              </a:rPr>
              <a:t>Completely merging organizations [programs] in regards to client operations as well as administrative structure.</a:t>
            </a:r>
          </a:p>
        </p:txBody>
      </p:sp>
      <p:sp>
        <p:nvSpPr>
          <p:cNvPr id="85" name="Slide Number Placeholder 4"/>
          <p:cNvSpPr>
            <a:spLocks noGrp="1"/>
          </p:cNvSpPr>
          <p:nvPr>
            <p:ph type="sldNum" sz="quarter" idx="12"/>
          </p:nvPr>
        </p:nvSpPr>
        <p:spPr>
          <a:xfrm>
            <a:off x="11293233" y="6300154"/>
            <a:ext cx="683339" cy="365125"/>
          </a:xfrm>
        </p:spPr>
        <p:txBody>
          <a:bodyPr/>
          <a:lstStyle/>
          <a:p>
            <a:fld id="{26AE41DE-D56F-48C3-B7A4-31B5CFB32DCE}" type="slidenum">
              <a:rPr lang="en-US" sz="1400" dirty="0">
                <a:solidFill>
                  <a:schemeClr val="tx1"/>
                </a:solidFill>
              </a:rPr>
              <a:t>9</a:t>
            </a:fld>
            <a:endParaRPr lang="en-US" sz="1400" dirty="0">
              <a:solidFill>
                <a:schemeClr val="tx1"/>
              </a:solidFill>
            </a:endParaRPr>
          </a:p>
        </p:txBody>
      </p:sp>
    </p:spTree>
    <p:extLst>
      <p:ext uri="{BB962C8B-B14F-4D97-AF65-F5344CB8AC3E}">
        <p14:creationId xmlns:p14="http://schemas.microsoft.com/office/powerpoint/2010/main" val="28093803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13371</TotalTime>
  <Words>3197</Words>
  <Application>Microsoft Office PowerPoint</Application>
  <PresentationFormat>Widescreen</PresentationFormat>
  <Paragraphs>342</Paragraphs>
  <Slides>34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Adobe Garamond Pro Bold</vt:lpstr>
      <vt:lpstr>Aharoni</vt:lpstr>
      <vt:lpstr>Arial</vt:lpstr>
      <vt:lpstr>Bookman Old Style</vt:lpstr>
      <vt:lpstr>Calibri</vt:lpstr>
      <vt:lpstr>Century Gothic</vt:lpstr>
      <vt:lpstr>EucrosiaUPC</vt:lpstr>
      <vt:lpstr>Georgia</vt:lpstr>
      <vt:lpstr>Rockwell Extra Bold</vt:lpstr>
      <vt:lpstr>Wingdings</vt:lpstr>
      <vt:lpstr>Wood Type</vt:lpstr>
      <vt:lpstr>Vermont Agency of Human Services   Collaborative Leadership and  Decision-Making Framework  A Guide for State and Regional Service Integration   </vt:lpstr>
      <vt:lpstr>TABLE OF CONTENTS</vt:lpstr>
      <vt:lpstr>  CONTEXT</vt:lpstr>
      <vt:lpstr>CONTEXT</vt:lpstr>
      <vt:lpstr>GUIDING PRINCIPLES of INTEGRATION EFFORTS</vt:lpstr>
      <vt:lpstr>SYSTEM OF CARE Core Values</vt:lpstr>
      <vt:lpstr>  Collaborative Leadership and Decision-Making  </vt:lpstr>
      <vt:lpstr>COLLABORATION AND SERVICE DELIVERY </vt:lpstr>
      <vt:lpstr>PowerPoint Presentation</vt:lpstr>
      <vt:lpstr>DEFINING COLLABORATIVE LEADERSHIP</vt:lpstr>
      <vt:lpstr>PowerPoint Presentation</vt:lpstr>
      <vt:lpstr>PowerPoint Presentation</vt:lpstr>
      <vt:lpstr>OVERVIEW OF DECISION-MAKING AUTHORITY</vt:lpstr>
      <vt:lpstr>  Partners’ Key Roles And Responsibilities  </vt:lpstr>
      <vt:lpstr>KEY ROLES AND RESPONSIBILITIES SHARED BY ALL PARTNERS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REGIONAL LEADERSHIP TEAM MEMBERSHIP*</vt:lpstr>
      <vt:lpstr>PowerPoint Presentation</vt:lpstr>
      <vt:lpstr>PowerPoint Presentation</vt:lpstr>
      <vt:lpstr>REGIONAL LEADERSHIP TEAM OBLIGATIONS</vt:lpstr>
      <vt:lpstr>PowerPoint Presentation</vt:lpstr>
      <vt:lpstr>REGIONAL ADVISORY COUNCIL  Suggested Membership</vt:lpstr>
      <vt:lpstr>PowerPoint Presentation</vt:lpstr>
      <vt:lpstr>REGIONAL ADVISORY COUNCIL OBLIGATIONS   Decision-Making</vt:lpstr>
      <vt:lpstr>REGIONAL ADVISORY COUNCIL OBLIGATIONS</vt:lpstr>
      <vt:lpstr>  Guidance Regarding Operating Agreements for  Regional LEADERSHIP Teams And Regional Advisory Councils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FAMILY SERVICES</dc:title>
  <dc:creator>Kim Friedman</dc:creator>
  <cp:lastModifiedBy>Bilodeau, Cheryle</cp:lastModifiedBy>
  <cp:revision>654</cp:revision>
  <cp:lastPrinted>2016-11-21T21:07:34Z</cp:lastPrinted>
  <dcterms:created xsi:type="dcterms:W3CDTF">2015-12-28T14:06:30Z</dcterms:created>
  <dcterms:modified xsi:type="dcterms:W3CDTF">2017-09-18T17:39:09Z</dcterms:modified>
</cp:coreProperties>
</file>