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15"/>
  </p:notesMasterIdLst>
  <p:sldIdLst>
    <p:sldId id="274" r:id="rId2"/>
    <p:sldId id="275" r:id="rId3"/>
    <p:sldId id="284" r:id="rId4"/>
    <p:sldId id="285" r:id="rId5"/>
    <p:sldId id="277" r:id="rId6"/>
    <p:sldId id="273" r:id="rId7"/>
    <p:sldId id="276" r:id="rId8"/>
    <p:sldId id="283" r:id="rId9"/>
    <p:sldId id="279" r:id="rId10"/>
    <p:sldId id="280" r:id="rId11"/>
    <p:sldId id="281" r:id="rId12"/>
    <p:sldId id="282" r:id="rId13"/>
    <p:sldId id="278"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314316-F83D-4D3C-80D1-49FCB4BC9972}" type="datetimeFigureOut">
              <a:rPr lang="en-US" smtClean="0"/>
              <a:t>5/14/2019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42EE44-ECBE-4DE0-8267-8A65DAD23262}" type="slidenum">
              <a:rPr lang="en-US" smtClean="0"/>
              <a:t>‹#›</a:t>
            </a:fld>
            <a:endParaRPr lang="en-US"/>
          </a:p>
        </p:txBody>
      </p:sp>
    </p:spTree>
    <p:extLst>
      <p:ext uri="{BB962C8B-B14F-4D97-AF65-F5344CB8AC3E}">
        <p14:creationId xmlns:p14="http://schemas.microsoft.com/office/powerpoint/2010/main" val="301545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1</a:t>
            </a:fld>
            <a:endParaRPr lang="en-US"/>
          </a:p>
        </p:txBody>
      </p:sp>
    </p:spTree>
    <p:extLst>
      <p:ext uri="{BB962C8B-B14F-4D97-AF65-F5344CB8AC3E}">
        <p14:creationId xmlns:p14="http://schemas.microsoft.com/office/powerpoint/2010/main" val="7627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12</a:t>
            </a:fld>
            <a:endParaRPr lang="en-US"/>
          </a:p>
        </p:txBody>
      </p:sp>
    </p:spTree>
    <p:extLst>
      <p:ext uri="{BB962C8B-B14F-4D97-AF65-F5344CB8AC3E}">
        <p14:creationId xmlns:p14="http://schemas.microsoft.com/office/powerpoint/2010/main" val="1717287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13</a:t>
            </a:fld>
            <a:endParaRPr lang="en-US"/>
          </a:p>
        </p:txBody>
      </p:sp>
    </p:spTree>
    <p:extLst>
      <p:ext uri="{BB962C8B-B14F-4D97-AF65-F5344CB8AC3E}">
        <p14:creationId xmlns:p14="http://schemas.microsoft.com/office/powerpoint/2010/main" val="339332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2</a:t>
            </a:fld>
            <a:endParaRPr lang="en-US"/>
          </a:p>
        </p:txBody>
      </p:sp>
    </p:spTree>
    <p:extLst>
      <p:ext uri="{BB962C8B-B14F-4D97-AF65-F5344CB8AC3E}">
        <p14:creationId xmlns:p14="http://schemas.microsoft.com/office/powerpoint/2010/main" val="350866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5</a:t>
            </a:fld>
            <a:endParaRPr lang="en-US"/>
          </a:p>
        </p:txBody>
      </p:sp>
    </p:spTree>
    <p:extLst>
      <p:ext uri="{BB962C8B-B14F-4D97-AF65-F5344CB8AC3E}">
        <p14:creationId xmlns:p14="http://schemas.microsoft.com/office/powerpoint/2010/main" val="219657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17A5895F-0D78-4D84-A5F7-183FF8F9F579}" type="slidenum">
              <a:rPr lang="en-US">
                <a:solidFill>
                  <a:prstClr val="black"/>
                </a:solidFill>
                <a:latin typeface="Calibri" panose="020F0502020204030204"/>
              </a:rPr>
              <a:pPr defTabSz="46588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57500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7</a:t>
            </a:fld>
            <a:endParaRPr lang="en-US"/>
          </a:p>
        </p:txBody>
      </p:sp>
    </p:spTree>
    <p:extLst>
      <p:ext uri="{BB962C8B-B14F-4D97-AF65-F5344CB8AC3E}">
        <p14:creationId xmlns:p14="http://schemas.microsoft.com/office/powerpoint/2010/main" val="241957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8</a:t>
            </a:fld>
            <a:endParaRPr lang="en-US"/>
          </a:p>
        </p:txBody>
      </p:sp>
    </p:spTree>
    <p:extLst>
      <p:ext uri="{BB962C8B-B14F-4D97-AF65-F5344CB8AC3E}">
        <p14:creationId xmlns:p14="http://schemas.microsoft.com/office/powerpoint/2010/main" val="390804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9</a:t>
            </a:fld>
            <a:endParaRPr lang="en-US"/>
          </a:p>
        </p:txBody>
      </p:sp>
    </p:spTree>
    <p:extLst>
      <p:ext uri="{BB962C8B-B14F-4D97-AF65-F5344CB8AC3E}">
        <p14:creationId xmlns:p14="http://schemas.microsoft.com/office/powerpoint/2010/main" val="98035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10</a:t>
            </a:fld>
            <a:endParaRPr lang="en-US"/>
          </a:p>
        </p:txBody>
      </p:sp>
    </p:spTree>
    <p:extLst>
      <p:ext uri="{BB962C8B-B14F-4D97-AF65-F5344CB8AC3E}">
        <p14:creationId xmlns:p14="http://schemas.microsoft.com/office/powerpoint/2010/main" val="256874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2EE44-ECBE-4DE0-8267-8A65DAD23262}" type="slidenum">
              <a:rPr lang="en-US" smtClean="0"/>
              <a:t>11</a:t>
            </a:fld>
            <a:endParaRPr lang="en-US"/>
          </a:p>
        </p:txBody>
      </p:sp>
    </p:spTree>
    <p:extLst>
      <p:ext uri="{BB962C8B-B14F-4D97-AF65-F5344CB8AC3E}">
        <p14:creationId xmlns:p14="http://schemas.microsoft.com/office/powerpoint/2010/main" val="113871461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125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325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289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4838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586B75A-687E-405C-8A0B-8D00578BA2C3}" type="datetimeFigureOut">
              <a:rPr lang="en-US" smtClean="0"/>
              <a:pPr/>
              <a:t>5/14/2019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2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47967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43328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757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5/14/2019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795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5/14/2019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79484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5/14/2019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40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586B75A-687E-405C-8A0B-8D00578BA2C3}" type="datetimeFigureOut">
              <a:rPr lang="en-US" smtClean="0"/>
              <a:pPr/>
              <a:t>5/14/2019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026358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hyperlink" Target="https://sagaciousnewsnetwork.com/we-are-human-guinea-pigs-darpa-and-ibm-help-launch-new-low-frequency-microwave-mobile-data-networ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hyperlink" Target="http://sewvery.blogspot.com/2013_11_01_archive.html" TargetMode="External"/><Relationship Id="rId3" Type="http://schemas.openxmlformats.org/officeDocument/2006/relationships/image" Target="../media/image4.pn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a:extLst>
              <a:ext uri="{FF2B5EF4-FFF2-40B4-BE49-F238E27FC236}">
                <a16:creationId xmlns:a16="http://schemas.microsoft.com/office/drawing/2014/main" id="{EFC80A03-2B3C-4A3E-BE99-9C8C8E2B30AC}"/>
              </a:ext>
            </a:extLst>
          </p:cNvPr>
          <p:cNvSpPr>
            <a:spLocks noGrp="1"/>
          </p:cNvSpPr>
          <p:nvPr>
            <p:ph type="subTitle" idx="1"/>
          </p:nvPr>
        </p:nvSpPr>
        <p:spPr>
          <a:xfrm>
            <a:off x="7911548" y="3776869"/>
            <a:ext cx="3803373" cy="1241683"/>
          </a:xfrm>
        </p:spPr>
        <p:txBody>
          <a:bodyPr anchor="ctr">
            <a:normAutofit fontScale="85000" lnSpcReduction="20000"/>
          </a:bodyPr>
          <a:lstStyle/>
          <a:p>
            <a:pPr algn="ctr"/>
            <a:r>
              <a:rPr lang="en-US" sz="2800" i="1" dirty="0">
                <a:solidFill>
                  <a:schemeClr val="tx2"/>
                </a:solidFill>
              </a:rPr>
              <a:t>This event is sponsored by Vermont Care Partners and the Department of Mental Health</a:t>
            </a:r>
            <a:endParaRPr lang="en-US" sz="2800" dirty="0">
              <a:solidFill>
                <a:schemeClr val="tx2"/>
              </a:solidFill>
            </a:endParaRPr>
          </a:p>
          <a:p>
            <a:endParaRPr lang="en-US" sz="2800" dirty="0">
              <a:solidFill>
                <a:schemeClr val="tx2"/>
              </a:solidFill>
            </a:endParaRPr>
          </a:p>
        </p:txBody>
      </p:sp>
      <p:sp>
        <p:nvSpPr>
          <p:cNvPr id="19" name="Oval 18">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2ED574F-974B-40E7-B351-7CF97107DE1B}"/>
              </a:ext>
            </a:extLst>
          </p:cNvPr>
          <p:cNvSpPr>
            <a:spLocks noGrp="1"/>
          </p:cNvSpPr>
          <p:nvPr>
            <p:ph type="ctrTitle"/>
          </p:nvPr>
        </p:nvSpPr>
        <p:spPr>
          <a:xfrm>
            <a:off x="1479272" y="1316890"/>
            <a:ext cx="4963745" cy="4224216"/>
          </a:xfrm>
        </p:spPr>
        <p:txBody>
          <a:bodyPr>
            <a:normAutofit/>
          </a:bodyPr>
          <a:lstStyle/>
          <a:p>
            <a:pPr algn="ctr"/>
            <a:r>
              <a:rPr lang="en-US" sz="5800" dirty="0">
                <a:solidFill>
                  <a:srgbClr val="FFFFFF"/>
                </a:solidFill>
              </a:rPr>
              <a:t>Cans summit</a:t>
            </a:r>
            <a:br>
              <a:rPr lang="en-US" sz="6000" dirty="0">
                <a:solidFill>
                  <a:srgbClr val="FFFFFF"/>
                </a:solidFill>
              </a:rPr>
            </a:br>
            <a:r>
              <a:rPr lang="en-US" sz="6000" dirty="0">
                <a:solidFill>
                  <a:srgbClr val="FFFFFF"/>
                </a:solidFill>
              </a:rPr>
              <a:t> </a:t>
            </a:r>
            <a:r>
              <a:rPr lang="en-US" sz="2200" dirty="0">
                <a:solidFill>
                  <a:srgbClr val="FFFFFF"/>
                </a:solidFill>
              </a:rPr>
              <a:t>child and adolescent needs &amp; strengths</a:t>
            </a:r>
            <a:br>
              <a:rPr lang="en-US" sz="6000" dirty="0">
                <a:solidFill>
                  <a:srgbClr val="FFFFFF"/>
                </a:solidFill>
              </a:rPr>
            </a:br>
            <a:br>
              <a:rPr lang="en-US" sz="6000" dirty="0">
                <a:solidFill>
                  <a:srgbClr val="FFFFFF"/>
                </a:solidFill>
              </a:rPr>
            </a:br>
            <a:r>
              <a:rPr lang="en-US" sz="4000" dirty="0">
                <a:solidFill>
                  <a:srgbClr val="FFFFFF"/>
                </a:solidFill>
              </a:rPr>
              <a:t>may 14, 2019</a:t>
            </a:r>
            <a:br>
              <a:rPr lang="en-US" sz="4000" dirty="0">
                <a:solidFill>
                  <a:srgbClr val="FFFFFF"/>
                </a:solidFill>
              </a:rPr>
            </a:br>
            <a:endParaRPr lang="en-US" sz="4000" dirty="0">
              <a:solidFill>
                <a:srgbClr val="FFFFFF"/>
              </a:solidFill>
            </a:endParaRPr>
          </a:p>
        </p:txBody>
      </p:sp>
      <p:sp>
        <p:nvSpPr>
          <p:cNvPr id="23" name="Rectangle 22">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9BCE7199-D7E4-4A73-A49B-51CE8EAFF47E}"/>
              </a:ext>
            </a:extLst>
          </p:cNvPr>
          <p:cNvPicPr/>
          <p:nvPr/>
        </p:nvPicPr>
        <p:blipFill>
          <a:blip r:embed="rId7">
            <a:extLst>
              <a:ext uri="{28A0092B-C50C-407E-A947-70E740481C1C}">
                <a14:useLocalDpi xmlns:a14="http://schemas.microsoft.com/office/drawing/2010/main" val="0"/>
              </a:ext>
            </a:extLst>
          </a:blip>
          <a:stretch>
            <a:fillRect/>
          </a:stretch>
        </p:blipFill>
        <p:spPr>
          <a:xfrm>
            <a:off x="7721315" y="2387807"/>
            <a:ext cx="1975342" cy="693324"/>
          </a:xfrm>
          <a:prstGeom prst="rect">
            <a:avLst/>
          </a:prstGeom>
        </p:spPr>
      </p:pic>
      <p:pic>
        <p:nvPicPr>
          <p:cNvPr id="13" name="Picture 12">
            <a:extLst>
              <a:ext uri="{FF2B5EF4-FFF2-40B4-BE49-F238E27FC236}">
                <a16:creationId xmlns:a16="http://schemas.microsoft.com/office/drawing/2014/main" id="{97A51EC0-35B9-47C2-9F05-4786FCF43CE0}"/>
              </a:ext>
            </a:extLst>
          </p:cNvPr>
          <p:cNvPicPr/>
          <p:nvPr/>
        </p:nvPicPr>
        <p:blipFill>
          <a:blip r:embed="rId8"/>
          <a:stretch>
            <a:fillRect/>
          </a:stretch>
        </p:blipFill>
        <p:spPr>
          <a:xfrm>
            <a:off x="9733721" y="3081131"/>
            <a:ext cx="1981200" cy="419100"/>
          </a:xfrm>
          <a:prstGeom prst="rect">
            <a:avLst/>
          </a:prstGeom>
        </p:spPr>
      </p:pic>
    </p:spTree>
    <p:extLst>
      <p:ext uri="{BB962C8B-B14F-4D97-AF65-F5344CB8AC3E}">
        <p14:creationId xmlns:p14="http://schemas.microsoft.com/office/powerpoint/2010/main" val="30700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06A5-2583-45F6-9D97-9CEE4E7C849B}"/>
              </a:ext>
            </a:extLst>
          </p:cNvPr>
          <p:cNvSpPr>
            <a:spLocks noGrp="1"/>
          </p:cNvSpPr>
          <p:nvPr>
            <p:ph type="title"/>
          </p:nvPr>
        </p:nvSpPr>
        <p:spPr>
          <a:xfrm>
            <a:off x="1069848" y="484632"/>
            <a:ext cx="10058400" cy="1609344"/>
          </a:xfrm>
        </p:spPr>
        <p:txBody>
          <a:bodyPr>
            <a:normAutofit/>
          </a:bodyPr>
          <a:lstStyle/>
          <a:p>
            <a:r>
              <a:rPr lang="en-US" dirty="0"/>
              <a:t>CANS Nuts and Bolts ~ </a:t>
            </a:r>
            <a:br>
              <a:rPr lang="en-US" dirty="0"/>
            </a:br>
            <a:r>
              <a:rPr lang="en-US" sz="3600" dirty="0"/>
              <a:t>Dillon burns, Vermont care partners</a:t>
            </a:r>
          </a:p>
        </p:txBody>
      </p:sp>
      <p:pic>
        <p:nvPicPr>
          <p:cNvPr id="5" name="Content Placeholder 4">
            <a:extLst>
              <a:ext uri="{FF2B5EF4-FFF2-40B4-BE49-F238E27FC236}">
                <a16:creationId xmlns:a16="http://schemas.microsoft.com/office/drawing/2014/main" id="{F8708612-663F-482B-90B4-691C8E2936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4584" y="2120900"/>
            <a:ext cx="5809182" cy="4051300"/>
          </a:xfrm>
        </p:spPr>
      </p:pic>
    </p:spTree>
    <p:extLst>
      <p:ext uri="{BB962C8B-B14F-4D97-AF65-F5344CB8AC3E}">
        <p14:creationId xmlns:p14="http://schemas.microsoft.com/office/powerpoint/2010/main" val="163591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111A03-6C8B-4BE4-8AB6-00B234A3A916}"/>
              </a:ext>
            </a:extLst>
          </p:cNvPr>
          <p:cNvPicPr>
            <a:picLocks noChangeAspect="1"/>
          </p:cNvPicPr>
          <p:nvPr/>
        </p:nvPicPr>
        <p:blipFill rotWithShape="1">
          <a:blip r:embed="rId3">
            <a:extLst>
              <a:ext uri="{28A0092B-C50C-407E-A947-70E740481C1C}">
                <a14:useLocalDpi xmlns:a14="http://schemas.microsoft.com/office/drawing/2010/main" val="0"/>
              </a:ext>
            </a:extLst>
          </a:blip>
          <a:srcRect l="29813" r="14186" b="-1"/>
          <a:stretch/>
        </p:blipFill>
        <p:spPr>
          <a:xfrm>
            <a:off x="20" y="10"/>
            <a:ext cx="12191980" cy="6857989"/>
          </a:xfrm>
          <a:prstGeom prst="rect">
            <a:avLst/>
          </a:prstGeom>
        </p:spPr>
      </p:pic>
      <p:sp>
        <p:nvSpPr>
          <p:cNvPr id="23" name="Rectangle 22">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2D0155-CF1A-4ECF-8BFE-CA73D5642199}"/>
              </a:ext>
            </a:extLst>
          </p:cNvPr>
          <p:cNvSpPr>
            <a:spLocks noGrp="1"/>
          </p:cNvSpPr>
          <p:nvPr>
            <p:ph type="ctrTitle"/>
          </p:nvPr>
        </p:nvSpPr>
        <p:spPr>
          <a:xfrm>
            <a:off x="1051560" y="1432223"/>
            <a:ext cx="9966960" cy="3035808"/>
          </a:xfrm>
        </p:spPr>
        <p:txBody>
          <a:bodyPr anchor="b">
            <a:normAutofit/>
          </a:bodyPr>
          <a:lstStyle/>
          <a:p>
            <a:pPr algn="ctr"/>
            <a:r>
              <a:rPr lang="en-US" sz="4600" dirty="0">
                <a:solidFill>
                  <a:srgbClr val="FFFFFF"/>
                </a:solidFill>
              </a:rPr>
              <a:t> </a:t>
            </a:r>
            <a:br>
              <a:rPr lang="en-US" sz="4600" dirty="0">
                <a:solidFill>
                  <a:srgbClr val="FFFFFF"/>
                </a:solidFill>
              </a:rPr>
            </a:br>
            <a:r>
              <a:rPr lang="en-US" sz="4600" b="1" dirty="0">
                <a:solidFill>
                  <a:srgbClr val="FFFFFF"/>
                </a:solidFill>
              </a:rPr>
              <a:t>Treatment Planning with Families using the</a:t>
            </a:r>
            <a:r>
              <a:rPr lang="en-US" sz="4600" dirty="0">
                <a:solidFill>
                  <a:srgbClr val="FFFFFF"/>
                </a:solidFill>
              </a:rPr>
              <a:t> </a:t>
            </a:r>
            <a:r>
              <a:rPr lang="en-US" sz="4600" b="1" dirty="0">
                <a:solidFill>
                  <a:srgbClr val="FFFFFF"/>
                </a:solidFill>
              </a:rPr>
              <a:t>CANS</a:t>
            </a:r>
            <a:r>
              <a:rPr lang="en-US" sz="4600" dirty="0">
                <a:solidFill>
                  <a:srgbClr val="FFFFFF"/>
                </a:solidFill>
              </a:rPr>
              <a:t> </a:t>
            </a:r>
            <a:br>
              <a:rPr lang="en-US" sz="4600" dirty="0">
                <a:solidFill>
                  <a:srgbClr val="FFFFFF"/>
                </a:solidFill>
              </a:rPr>
            </a:br>
            <a:r>
              <a:rPr lang="en-US" sz="4600" i="1" dirty="0">
                <a:solidFill>
                  <a:srgbClr val="FFFFFF"/>
                </a:solidFill>
              </a:rPr>
              <a:t>~ Jen Griffis</a:t>
            </a:r>
            <a:br>
              <a:rPr lang="en-US" sz="4600" dirty="0">
                <a:solidFill>
                  <a:srgbClr val="FFFFFF"/>
                </a:solidFill>
              </a:rPr>
            </a:br>
            <a:endParaRPr lang="en-US" sz="4600" dirty="0">
              <a:solidFill>
                <a:srgbClr val="FFFFFF"/>
              </a:solidFill>
            </a:endParaRPr>
          </a:p>
        </p:txBody>
      </p:sp>
    </p:spTree>
    <p:extLst>
      <p:ext uri="{BB962C8B-B14F-4D97-AF65-F5344CB8AC3E}">
        <p14:creationId xmlns:p14="http://schemas.microsoft.com/office/powerpoint/2010/main" val="226083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around each other&#10;&#10;Description automatically generated">
            <a:extLst>
              <a:ext uri="{FF2B5EF4-FFF2-40B4-BE49-F238E27FC236}">
                <a16:creationId xmlns:a16="http://schemas.microsoft.com/office/drawing/2014/main" id="{6B36A0AA-D101-4054-827D-891D6F092DD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796" b="10934"/>
          <a:stretch/>
        </p:blipFill>
        <p:spPr>
          <a:xfrm>
            <a:off x="20" y="10"/>
            <a:ext cx="12191980" cy="6857989"/>
          </a:xfrm>
          <a:prstGeom prst="rect">
            <a:avLst/>
          </a:prstGeom>
        </p:spPr>
      </p:pic>
      <p:sp>
        <p:nvSpPr>
          <p:cNvPr id="13" name="Rectangle 12">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3509D-4C68-461E-8965-249008BFB6AE}"/>
              </a:ext>
            </a:extLst>
          </p:cNvPr>
          <p:cNvSpPr>
            <a:spLocks noGrp="1"/>
          </p:cNvSpPr>
          <p:nvPr>
            <p:ph type="ctrTitle"/>
          </p:nvPr>
        </p:nvSpPr>
        <p:spPr>
          <a:xfrm>
            <a:off x="1051560" y="4355692"/>
            <a:ext cx="9085940" cy="1472224"/>
          </a:xfrm>
        </p:spPr>
        <p:txBody>
          <a:bodyPr anchor="b">
            <a:normAutofit/>
          </a:bodyPr>
          <a:lstStyle/>
          <a:p>
            <a:r>
              <a:rPr lang="en-US" sz="7400"/>
              <a:t>CANS Data</a:t>
            </a:r>
          </a:p>
        </p:txBody>
      </p:sp>
      <p:sp>
        <p:nvSpPr>
          <p:cNvPr id="3" name="Subtitle 2">
            <a:extLst>
              <a:ext uri="{FF2B5EF4-FFF2-40B4-BE49-F238E27FC236}">
                <a16:creationId xmlns:a16="http://schemas.microsoft.com/office/drawing/2014/main" id="{0859D871-70EB-4446-BBE7-7779167ED6FD}"/>
              </a:ext>
            </a:extLst>
          </p:cNvPr>
          <p:cNvSpPr>
            <a:spLocks noGrp="1"/>
          </p:cNvSpPr>
          <p:nvPr>
            <p:ph type="subTitle" idx="1"/>
          </p:nvPr>
        </p:nvSpPr>
        <p:spPr>
          <a:xfrm>
            <a:off x="1069848" y="5908302"/>
            <a:ext cx="9052560" cy="364482"/>
          </a:xfrm>
        </p:spPr>
        <p:txBody>
          <a:bodyPr>
            <a:normAutofit/>
          </a:bodyPr>
          <a:lstStyle/>
          <a:p>
            <a:r>
              <a:rPr lang="en-US" sz="1900"/>
              <a:t>Alison Krompf, DMH and Valerie Wood, UVM</a:t>
            </a:r>
          </a:p>
        </p:txBody>
      </p:sp>
      <p:grpSp>
        <p:nvGrpSpPr>
          <p:cNvPr id="15" name="Group 14">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6" name="Oval 15">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9144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E7FF38-7676-419D-9E8A-5896D47B2A5C}"/>
              </a:ext>
            </a:extLst>
          </p:cNvPr>
          <p:cNvSpPr>
            <a:spLocks noGrp="1"/>
          </p:cNvSpPr>
          <p:nvPr>
            <p:ph type="title"/>
          </p:nvPr>
        </p:nvSpPr>
        <p:spPr>
          <a:xfrm>
            <a:off x="8042151" y="1457325"/>
            <a:ext cx="4045074" cy="3186113"/>
          </a:xfrm>
          <a:ln>
            <a:noFill/>
          </a:ln>
        </p:spPr>
        <p:txBody>
          <a:bodyPr vert="horz" lIns="91440" tIns="45720" rIns="91440" bIns="45720" rtlCol="0" anchor="ctr">
            <a:normAutofit/>
          </a:bodyPr>
          <a:lstStyle/>
          <a:p>
            <a:pPr algn="ctr"/>
            <a:r>
              <a:rPr lang="en-US" dirty="0"/>
              <a:t>Thank you for coming!</a:t>
            </a:r>
            <a:br>
              <a:rPr lang="en-US" dirty="0"/>
            </a:br>
            <a:br>
              <a:rPr lang="en-US" dirty="0"/>
            </a:br>
            <a:r>
              <a:rPr lang="en-US" dirty="0"/>
              <a:t>please complete your evaluations</a:t>
            </a:r>
          </a:p>
        </p:txBody>
      </p:sp>
      <p:pic>
        <p:nvPicPr>
          <p:cNvPr id="6" name="Content Placeholder 5">
            <a:extLst>
              <a:ext uri="{FF2B5EF4-FFF2-40B4-BE49-F238E27FC236}">
                <a16:creationId xmlns:a16="http://schemas.microsoft.com/office/drawing/2014/main" id="{C99C52C2-E111-4382-93F2-EB063960CDBA}"/>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17587" r="5086" b="1"/>
          <a:stretch/>
        </p:blipFill>
        <p:spPr>
          <a:xfrm>
            <a:off x="3343" y="10"/>
            <a:ext cx="7548923" cy="6857990"/>
          </a:xfrm>
          <a:prstGeom prst="rect">
            <a:avLst/>
          </a:prstGeom>
        </p:spPr>
      </p:pic>
      <p:grpSp>
        <p:nvGrpSpPr>
          <p:cNvPr id="17" name="Group 16">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4549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23">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25">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5" name="Rectangle 27">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1D7A3-7C60-457C-838C-C5D61D7B174C}"/>
              </a:ext>
            </a:extLst>
          </p:cNvPr>
          <p:cNvSpPr>
            <a:spLocks noGrp="1"/>
          </p:cNvSpPr>
          <p:nvPr>
            <p:ph type="ctrTitle"/>
          </p:nvPr>
        </p:nvSpPr>
        <p:spPr>
          <a:xfrm>
            <a:off x="7813550" y="171119"/>
            <a:ext cx="3816774" cy="708064"/>
          </a:xfrm>
          <a:ln>
            <a:noFill/>
          </a:ln>
        </p:spPr>
        <p:txBody>
          <a:bodyPr vert="horz" lIns="91440" tIns="45720" rIns="91440" bIns="45720" rtlCol="0" anchor="ctr">
            <a:normAutofit/>
          </a:bodyPr>
          <a:lstStyle/>
          <a:p>
            <a:pPr algn="ctr">
              <a:lnSpc>
                <a:spcPct val="90000"/>
              </a:lnSpc>
            </a:pPr>
            <a:r>
              <a:rPr lang="en-US" sz="4400" dirty="0">
                <a:blipFill>
                  <a:blip r:embed="rId7">
                    <a:extLst>
                      <a:ext uri="{28A0092B-C50C-407E-A947-70E740481C1C}">
                        <a14:useLocalDpi xmlns:a14="http://schemas.microsoft.com/office/drawing/2010/main" val="0"/>
                      </a:ext>
                    </a:extLst>
                  </a:blip>
                  <a:tile tx="6350" ty="-127000" sx="65000" sy="64000" flip="none" algn="tl"/>
                </a:blipFill>
              </a:rPr>
              <a:t>logistics</a:t>
            </a:r>
          </a:p>
        </p:txBody>
      </p:sp>
      <p:pic>
        <p:nvPicPr>
          <p:cNvPr id="5" name="Picture 4">
            <a:extLst>
              <a:ext uri="{FF2B5EF4-FFF2-40B4-BE49-F238E27FC236}">
                <a16:creationId xmlns:a16="http://schemas.microsoft.com/office/drawing/2014/main" id="{FC4B8092-1A81-4021-BFEF-717AD1855481}"/>
              </a:ext>
            </a:extLst>
          </p:cNvPr>
          <p:cNvPicPr>
            <a:picLocks noChangeAspect="1"/>
          </p:cNvPicPr>
          <p:nvPr/>
        </p:nvPicPr>
        <p:blipFill rotWithShape="1">
          <a:blip r:embed="rId8">
            <a:extLst>
              <a:ext uri="{28A0092B-C50C-407E-A947-70E740481C1C}">
                <a14:useLocalDpi xmlns:a14="http://schemas.microsoft.com/office/drawing/2010/main" val="0"/>
              </a:ext>
            </a:extLst>
          </a:blip>
          <a:srcRect l="24693" r="16692"/>
          <a:stretch/>
        </p:blipFill>
        <p:spPr>
          <a:xfrm>
            <a:off x="3343" y="10"/>
            <a:ext cx="7548923" cy="6857990"/>
          </a:xfrm>
          <a:prstGeom prst="rect">
            <a:avLst/>
          </a:prstGeom>
        </p:spPr>
      </p:pic>
      <p:sp>
        <p:nvSpPr>
          <p:cNvPr id="3" name="Subtitle 2">
            <a:extLst>
              <a:ext uri="{FF2B5EF4-FFF2-40B4-BE49-F238E27FC236}">
                <a16:creationId xmlns:a16="http://schemas.microsoft.com/office/drawing/2014/main" id="{D635E004-D981-4C0C-81A3-9BC954D448BE}"/>
              </a:ext>
            </a:extLst>
          </p:cNvPr>
          <p:cNvSpPr>
            <a:spLocks noGrp="1"/>
          </p:cNvSpPr>
          <p:nvPr>
            <p:ph type="subTitle" idx="1"/>
          </p:nvPr>
        </p:nvSpPr>
        <p:spPr>
          <a:xfrm>
            <a:off x="7650760" y="908377"/>
            <a:ext cx="4387442" cy="5263824"/>
          </a:xfrm>
        </p:spPr>
        <p:txBody>
          <a:bodyPr vert="horz" lIns="91440" tIns="45720" rIns="91440" bIns="45720" rtlCol="0">
            <a:normAutofit fontScale="70000" lnSpcReduction="20000"/>
          </a:bodyPr>
          <a:lstStyle/>
          <a:p>
            <a:r>
              <a:rPr lang="en-US" sz="3200" dirty="0"/>
              <a:t>Thank you to the summit planning team:</a:t>
            </a:r>
          </a:p>
          <a:p>
            <a:pPr marL="731520" lvl="1" indent="-457200" algn="l">
              <a:buFont typeface="Arial" panose="020B0604020202020204" pitchFamily="34" charset="0"/>
              <a:buChar char="•"/>
            </a:pPr>
            <a:r>
              <a:rPr lang="en-US" sz="3200" dirty="0"/>
              <a:t>Implementation Team</a:t>
            </a:r>
          </a:p>
          <a:p>
            <a:pPr marL="731520" lvl="1" indent="-457200" algn="l">
              <a:buFont typeface="Arial" panose="020B0604020202020204" pitchFamily="34" charset="0"/>
              <a:buChar char="•"/>
            </a:pPr>
            <a:r>
              <a:rPr lang="en-US" sz="3200" dirty="0"/>
              <a:t>Dillon Burns, VCP</a:t>
            </a:r>
          </a:p>
          <a:p>
            <a:pPr marL="731520" lvl="1" indent="-457200" algn="l">
              <a:buFont typeface="Arial" panose="020B0604020202020204" pitchFamily="34" charset="0"/>
              <a:buChar char="•"/>
            </a:pPr>
            <a:r>
              <a:rPr lang="en-US" sz="3200" dirty="0"/>
              <a:t>Simone Rueschmeyer, VCP</a:t>
            </a:r>
          </a:p>
          <a:p>
            <a:pPr marL="731520" lvl="1" indent="-457200" algn="l">
              <a:buFont typeface="Arial" panose="020B0604020202020204" pitchFamily="34" charset="0"/>
              <a:buChar char="•"/>
            </a:pPr>
            <a:r>
              <a:rPr lang="en-US" sz="3200" dirty="0"/>
              <a:t>Alison Krompf, DMH</a:t>
            </a:r>
          </a:p>
          <a:p>
            <a:pPr indent="-182880"/>
            <a:r>
              <a:rPr lang="en-US" sz="3200" dirty="0"/>
              <a:t>Special thanks to Speakers and Panelists!!!</a:t>
            </a:r>
          </a:p>
          <a:p>
            <a:pPr indent="-182880">
              <a:buFont typeface="Wingdings" pitchFamily="2" charset="2"/>
              <a:buChar char="§"/>
            </a:pPr>
            <a:r>
              <a:rPr lang="en-US" sz="3200" dirty="0"/>
              <a:t>Restrooms</a:t>
            </a:r>
          </a:p>
          <a:p>
            <a:pPr indent="-182880">
              <a:buFont typeface="Wingdings" pitchFamily="2" charset="2"/>
              <a:buChar char="§"/>
            </a:pPr>
            <a:r>
              <a:rPr lang="en-US" sz="3200" dirty="0"/>
              <a:t>Break out rooms and moving  </a:t>
            </a:r>
          </a:p>
          <a:p>
            <a:r>
              <a:rPr lang="en-US" sz="3200" dirty="0"/>
              <a:t>   walls</a:t>
            </a:r>
          </a:p>
          <a:p>
            <a:pPr indent="-182880">
              <a:buFont typeface="Wingdings" pitchFamily="2" charset="2"/>
              <a:buChar char="§"/>
            </a:pPr>
            <a:r>
              <a:rPr lang="en-US" sz="3200" dirty="0"/>
              <a:t>Phone call space</a:t>
            </a:r>
          </a:p>
          <a:p>
            <a:pPr indent="-182880">
              <a:buFont typeface="Wingdings" pitchFamily="2" charset="2"/>
              <a:buChar char="§"/>
            </a:pPr>
            <a:r>
              <a:rPr lang="en-US" sz="3200" dirty="0"/>
              <a:t>LUNCH!</a:t>
            </a:r>
          </a:p>
          <a:p>
            <a:pPr indent="-182880">
              <a:buFont typeface="Wingdings" pitchFamily="2" charset="2"/>
              <a:buChar char="§"/>
            </a:pPr>
            <a:r>
              <a:rPr lang="en-US" sz="3200" dirty="0"/>
              <a:t>Evaluations</a:t>
            </a:r>
          </a:p>
          <a:p>
            <a:pPr indent="-182880">
              <a:buFont typeface="Wingdings" pitchFamily="2" charset="2"/>
              <a:buChar char="§"/>
            </a:pPr>
            <a:endParaRPr lang="en-US" sz="3200" dirty="0"/>
          </a:p>
        </p:txBody>
      </p:sp>
      <p:grpSp>
        <p:nvGrpSpPr>
          <p:cNvPr id="30" name="Group 29">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1" name="Oval 30">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0523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DB070BFB-03A6-4E74-8F65-DBAFD9EC3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81FD0BA5-2005-474F-8311-8DB8354A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B71B7AA-476F-462D-B90B-42F79F03AD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43050"/>
            <a:ext cx="0" cy="370522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E7B0869-E0E0-4299-8625-7141145D76B8}"/>
              </a:ext>
            </a:extLst>
          </p:cNvPr>
          <p:cNvSpPr/>
          <p:nvPr/>
        </p:nvSpPr>
        <p:spPr>
          <a:xfrm>
            <a:off x="780176" y="595618"/>
            <a:ext cx="10603685" cy="6368731"/>
          </a:xfrm>
          <a:prstGeom prst="rect">
            <a:avLst/>
          </a:prstGeom>
        </p:spPr>
        <p:txBody>
          <a:bodyPr wrap="square">
            <a:spAutoFit/>
          </a:bodyPr>
          <a:lstStyle/>
          <a:p>
            <a:pP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October 3, 2018</a:t>
            </a:r>
          </a:p>
          <a:p>
            <a:pP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When All You Can Trust is the Story: Building Change, 1:00-4:00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Ask Jennifer to be our keynote at the May meeting—she speaks to the core of why we are doing the CANS in Vermont.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Parents need to trust their story.</a:t>
            </a:r>
            <a:r>
              <a:rPr lang="en-US" dirty="0">
                <a:latin typeface="Calibri" panose="020F0502020204030204" pitchFamily="34" charset="0"/>
                <a:ea typeface="Calibri" panose="020F0502020204030204" pitchFamily="34" charset="0"/>
                <a:cs typeface="Times New Roman" panose="02020603050405020304" pitchFamily="18" charset="0"/>
              </a:rPr>
              <a:t> Their story anchors them to reality. Their story speaks for them. Their story holds their hope for the future.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Professionals can trust parent’s stories.</a:t>
            </a:r>
            <a:r>
              <a:rPr lang="en-US" dirty="0">
                <a:latin typeface="Calibri" panose="020F0502020204030204" pitchFamily="34" charset="0"/>
                <a:ea typeface="Calibri" panose="020F0502020204030204" pitchFamily="34" charset="0"/>
                <a:cs typeface="Times New Roman" panose="02020603050405020304" pitchFamily="18" charset="0"/>
              </a:rPr>
              <a:t> Trust keeps curiosity alive. Trust allows parents to be the expert. Trust creates a partnership.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Parents feel empowered when they are allowed to share their story.</a:t>
            </a:r>
            <a:r>
              <a:rPr lang="en-US" dirty="0">
                <a:latin typeface="Calibri" panose="020F0502020204030204" pitchFamily="34" charset="0"/>
                <a:ea typeface="Calibri" panose="020F0502020204030204" pitchFamily="34" charset="0"/>
                <a:cs typeface="Times New Roman" panose="02020603050405020304" pitchFamily="18" charset="0"/>
              </a:rPr>
              <a:t> Individual stories are seen as valuable. Parental concerns receive a practical response. A peer support system opportunity is created.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Systems are improved when parent’s stories are heard and valued. </a:t>
            </a:r>
            <a:r>
              <a:rPr lang="en-US" dirty="0">
                <a:latin typeface="Calibri" panose="020F0502020204030204" pitchFamily="34" charset="0"/>
                <a:ea typeface="Calibri" panose="020F0502020204030204" pitchFamily="34" charset="0"/>
                <a:cs typeface="Times New Roman" panose="02020603050405020304" pitchFamily="18" charset="0"/>
              </a:rPr>
              <a:t>“No wrong door” for complaints or concerns. Less system defensiveness, more curiosity. Opportunity to catch systemic issues earlier.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The CANS is an effective way to get parent’s voices about their story heard.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The CANS is the kind of tool that can work for children/youth with different personalities.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This family used the results from the CANS with a letter requesting for a review of level of care.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Power of Trusting Stories-at both the treatment and system level.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615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1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2"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7ACC8-5606-4BE4-91D9-35C5F1248DEE}"/>
              </a:ext>
            </a:extLst>
          </p:cNvPr>
          <p:cNvSpPr>
            <a:spLocks noGrp="1"/>
          </p:cNvSpPr>
          <p:nvPr>
            <p:ph type="title"/>
          </p:nvPr>
        </p:nvSpPr>
        <p:spPr>
          <a:xfrm>
            <a:off x="7157413" y="138462"/>
            <a:ext cx="4920019" cy="1026368"/>
          </a:xfrm>
        </p:spPr>
        <p:txBody>
          <a:bodyPr vert="horz" lIns="91440" tIns="45720" rIns="91440" bIns="45720" rtlCol="0" anchor="ctr">
            <a:normAutofit/>
          </a:bodyPr>
          <a:lstStyle/>
          <a:p>
            <a:r>
              <a:rPr lang="en-US" sz="5400" dirty="0">
                <a:solidFill>
                  <a:schemeClr val="tx1"/>
                </a:solidFill>
              </a:rPr>
              <a:t>Jen </a:t>
            </a:r>
            <a:r>
              <a:rPr lang="en-US" sz="5400" dirty="0" err="1">
                <a:solidFill>
                  <a:schemeClr val="tx1"/>
                </a:solidFill>
              </a:rPr>
              <a:t>griffis</a:t>
            </a:r>
            <a:endParaRPr lang="en-US" sz="5400" dirty="0">
              <a:solidFill>
                <a:schemeClr val="tx1"/>
              </a:solidFill>
            </a:endParaRPr>
          </a:p>
        </p:txBody>
      </p:sp>
      <p:sp>
        <p:nvSpPr>
          <p:cNvPr id="23"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a:extLst>
              <a:ext uri="{FF2B5EF4-FFF2-40B4-BE49-F238E27FC236}">
                <a16:creationId xmlns:a16="http://schemas.microsoft.com/office/drawing/2014/main" id="{9C9336B4-DB86-48D4-8141-20180CA2E92F}"/>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5558" r="5558"/>
          <a:stretch/>
        </p:blipFill>
        <p:spPr>
          <a:xfrm>
            <a:off x="1" y="2"/>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Text Placeholder 3">
            <a:extLst>
              <a:ext uri="{FF2B5EF4-FFF2-40B4-BE49-F238E27FC236}">
                <a16:creationId xmlns:a16="http://schemas.microsoft.com/office/drawing/2014/main" id="{7F9AB0BD-6D3B-48D6-A4A4-5FF36CBB5625}"/>
              </a:ext>
            </a:extLst>
          </p:cNvPr>
          <p:cNvSpPr>
            <a:spLocks noGrp="1"/>
          </p:cNvSpPr>
          <p:nvPr>
            <p:ph type="body" sz="half" idx="2"/>
          </p:nvPr>
        </p:nvSpPr>
        <p:spPr>
          <a:xfrm>
            <a:off x="6550924" y="1483567"/>
            <a:ext cx="5308001" cy="4688633"/>
          </a:xfrm>
        </p:spPr>
        <p:txBody>
          <a:bodyPr vert="horz" lIns="91440" tIns="45720" rIns="91440" bIns="45720" rtlCol="0">
            <a:normAutofit/>
          </a:bodyPr>
          <a:lstStyle/>
          <a:p>
            <a:pPr indent="-182880">
              <a:lnSpc>
                <a:spcPct val="90000"/>
              </a:lnSpc>
              <a:buFont typeface="Wingdings" pitchFamily="2" charset="2"/>
              <a:buChar char="§"/>
            </a:pPr>
            <a:r>
              <a:rPr lang="en-US" sz="1600" dirty="0">
                <a:solidFill>
                  <a:schemeClr val="tx1"/>
                </a:solidFill>
              </a:rPr>
              <a:t>Jen lives with her family in a small community on the edge of the beautiful Idaho wilderness. She and her husband Danny have been married for 21 years and have the privilege of parenting seven amazing children who are always ready for an adventure. </a:t>
            </a:r>
          </a:p>
          <a:p>
            <a:pPr indent="-182880">
              <a:lnSpc>
                <a:spcPct val="90000"/>
              </a:lnSpc>
              <a:buFont typeface="Wingdings" pitchFamily="2" charset="2"/>
              <a:buChar char="§"/>
            </a:pPr>
            <a:r>
              <a:rPr lang="en-US" sz="1600" dirty="0">
                <a:solidFill>
                  <a:schemeClr val="tx1"/>
                </a:solidFill>
              </a:rPr>
              <a:t>Behavioral, emotional, and learning challenges among her children create many opportunities to engage with child-serving systems. She spent over three years working with other advocates and professionals to create a framework for Idaho’s new system of care. She continues to engage with this transformation as a parent consultant and recently founded a non-profit that focuses on empowering parents to raise resilient kids. </a:t>
            </a:r>
          </a:p>
          <a:p>
            <a:pPr indent="-182880">
              <a:lnSpc>
                <a:spcPct val="90000"/>
              </a:lnSpc>
              <a:buFont typeface="Wingdings" pitchFamily="2" charset="2"/>
              <a:buChar char="§"/>
            </a:pPr>
            <a:r>
              <a:rPr lang="en-US" sz="1600" dirty="0">
                <a:solidFill>
                  <a:schemeClr val="tx1"/>
                </a:solidFill>
              </a:rPr>
              <a:t>She is passionate about encouraging parent voice within systems and culture, raising resilient kids no matter what diagnosis or challenge they face, and most importantly, always speaking hope.</a:t>
            </a:r>
          </a:p>
          <a:p>
            <a:pPr indent="-182880">
              <a:lnSpc>
                <a:spcPct val="90000"/>
              </a:lnSpc>
              <a:buFont typeface="Wingdings" pitchFamily="2" charset="2"/>
              <a:buChar char="§"/>
            </a:pPr>
            <a:endParaRPr lang="en-US" sz="1600" dirty="0">
              <a:solidFill>
                <a:schemeClr val="tx1"/>
              </a:solidFill>
            </a:endParaRPr>
          </a:p>
        </p:txBody>
      </p:sp>
    </p:spTree>
    <p:extLst>
      <p:ext uri="{BB962C8B-B14F-4D97-AF65-F5344CB8AC3E}">
        <p14:creationId xmlns:p14="http://schemas.microsoft.com/office/powerpoint/2010/main" val="311141746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FB57ED5-941D-44E2-9320-56A0A026F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7A1BE9A9-6FBF-4CF1-8F0C-BFCFF1FD9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4AE8163-578C-46A4-BF65-BD3AEEF2A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F89C0-5FCA-4287-91C2-029D0B07AF3B}"/>
              </a:ext>
            </a:extLst>
          </p:cNvPr>
          <p:cNvSpPr>
            <a:spLocks noGrp="1"/>
          </p:cNvSpPr>
          <p:nvPr>
            <p:ph type="ctrTitle"/>
          </p:nvPr>
        </p:nvSpPr>
        <p:spPr>
          <a:xfrm>
            <a:off x="6713220" y="1054100"/>
            <a:ext cx="4615180" cy="3736099"/>
          </a:xfrm>
        </p:spPr>
        <p:txBody>
          <a:bodyPr anchor="ctr">
            <a:normAutofit/>
          </a:bodyPr>
          <a:lstStyle/>
          <a:p>
            <a:r>
              <a:rPr lang="en-US" sz="8000"/>
              <a:t>Panel discussion</a:t>
            </a:r>
          </a:p>
        </p:txBody>
      </p:sp>
      <p:sp>
        <p:nvSpPr>
          <p:cNvPr id="3" name="Subtitle 2">
            <a:extLst>
              <a:ext uri="{FF2B5EF4-FFF2-40B4-BE49-F238E27FC236}">
                <a16:creationId xmlns:a16="http://schemas.microsoft.com/office/drawing/2014/main" id="{1C0920C3-88B1-4C1C-ACC1-F51B95B0B6F7}"/>
              </a:ext>
            </a:extLst>
          </p:cNvPr>
          <p:cNvSpPr>
            <a:spLocks noGrp="1"/>
          </p:cNvSpPr>
          <p:nvPr>
            <p:ph type="subTitle" idx="1"/>
          </p:nvPr>
        </p:nvSpPr>
        <p:spPr>
          <a:xfrm>
            <a:off x="6668009" y="3970990"/>
            <a:ext cx="4615180" cy="668769"/>
          </a:xfrm>
        </p:spPr>
        <p:txBody>
          <a:bodyPr>
            <a:noAutofit/>
          </a:bodyPr>
          <a:lstStyle/>
          <a:p>
            <a:pPr algn="ctr"/>
            <a:r>
              <a:rPr lang="en-US" sz="2000" b="1"/>
              <a:t>How to Use the CANS to Talk with Families about Your Work Together: Lessons Learned </a:t>
            </a:r>
            <a:endParaRPr lang="en-US" sz="2000"/>
          </a:p>
          <a:p>
            <a:pPr algn="ctr"/>
            <a:endParaRPr lang="en-US" sz="2000"/>
          </a:p>
        </p:txBody>
      </p:sp>
      <p:pic>
        <p:nvPicPr>
          <p:cNvPr id="5" name="Picture 4">
            <a:extLst>
              <a:ext uri="{FF2B5EF4-FFF2-40B4-BE49-F238E27FC236}">
                <a16:creationId xmlns:a16="http://schemas.microsoft.com/office/drawing/2014/main" id="{E9D1B0BE-34E9-4F1A-A3E6-64B8409DC14F}"/>
              </a:ext>
            </a:extLst>
          </p:cNvPr>
          <p:cNvPicPr>
            <a:picLocks noChangeAspect="1"/>
          </p:cNvPicPr>
          <p:nvPr/>
        </p:nvPicPr>
        <p:blipFill rotWithShape="1">
          <a:blip r:embed="rId4">
            <a:extLst>
              <a:ext uri="{28A0092B-C50C-407E-A947-70E740481C1C}">
                <a14:useLocalDpi xmlns:a14="http://schemas.microsoft.com/office/drawing/2010/main" val="0"/>
              </a:ext>
            </a:extLst>
          </a:blip>
          <a:srcRect b="3616"/>
          <a:stretch/>
        </p:blipFill>
        <p:spPr>
          <a:xfrm>
            <a:off x="633999" y="1054100"/>
            <a:ext cx="5462001" cy="4382677"/>
          </a:xfrm>
          <a:prstGeom prst="rect">
            <a:avLst/>
          </a:prstGeom>
        </p:spPr>
      </p:pic>
      <p:sp>
        <p:nvSpPr>
          <p:cNvPr id="36" name="Rectangle 35">
            <a:extLst>
              <a:ext uri="{FF2B5EF4-FFF2-40B4-BE49-F238E27FC236}">
                <a16:creationId xmlns:a16="http://schemas.microsoft.com/office/drawing/2014/main" id="{346F56CC-F97A-40DF-9A88-6D8BF7A6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94818F1-2ACF-4181-B8B6-7637EB92B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9" name="Oval 38">
              <a:extLst>
                <a:ext uri="{FF2B5EF4-FFF2-40B4-BE49-F238E27FC236}">
                  <a16:creationId xmlns:a16="http://schemas.microsoft.com/office/drawing/2014/main" id="{31BF4AB6-91C5-40DA-AFC8-BBDA46BB2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CA6D6306-ED75-4DC2-9BEF-160516C2F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6409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3">
              <a:alphaModFix amt="4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9156C-038D-4C1D-9CC6-13BB5FA350B3}"/>
              </a:ext>
            </a:extLst>
          </p:cNvPr>
          <p:cNvSpPr>
            <a:spLocks noGrp="1"/>
          </p:cNvSpPr>
          <p:nvPr>
            <p:ph type="title"/>
          </p:nvPr>
        </p:nvSpPr>
        <p:spPr>
          <a:xfrm>
            <a:off x="643466" y="643466"/>
            <a:ext cx="3682727" cy="5571067"/>
          </a:xfrm>
        </p:spPr>
        <p:txBody>
          <a:bodyPr>
            <a:normAutofit/>
          </a:bodyPr>
          <a:lstStyle/>
          <a:p>
            <a:r>
              <a:rPr lang="en-US" sz="4400" dirty="0">
                <a:solidFill>
                  <a:srgbClr val="FFFFFF"/>
                </a:solidFill>
              </a:rPr>
              <a:t>Current status of CANS in VT</a:t>
            </a:r>
          </a:p>
        </p:txBody>
      </p:sp>
      <p:sp>
        <p:nvSpPr>
          <p:cNvPr id="51" name="Oval 50">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Content Placeholder 2">
            <a:extLst>
              <a:ext uri="{FF2B5EF4-FFF2-40B4-BE49-F238E27FC236}">
                <a16:creationId xmlns:a16="http://schemas.microsoft.com/office/drawing/2014/main" id="{5AE9C95C-365B-42DC-80C9-BCD5B78DEE24}"/>
              </a:ext>
            </a:extLst>
          </p:cNvPr>
          <p:cNvSpPr>
            <a:spLocks noGrp="1"/>
          </p:cNvSpPr>
          <p:nvPr>
            <p:ph idx="1"/>
          </p:nvPr>
        </p:nvSpPr>
        <p:spPr>
          <a:xfrm>
            <a:off x="4932557" y="944216"/>
            <a:ext cx="6469168" cy="4969565"/>
          </a:xfrm>
        </p:spPr>
        <p:txBody>
          <a:bodyPr anchor="ctr">
            <a:noAutofit/>
          </a:bodyPr>
          <a:lstStyle/>
          <a:p>
            <a:pPr>
              <a:buFont typeface="Wingdings" panose="05000000000000000000" pitchFamily="2" charset="2"/>
              <a:buChar char="§"/>
            </a:pPr>
            <a:r>
              <a:rPr lang="en-US" sz="1600" dirty="0"/>
              <a:t>CANS Implementation began in Vermont in 2014 through the Integrating Family Services initiative. After looking at a variety of tools and wanting to have something that would tell us “Is anyone better off” because of our interaction with them the CANS was decided upon and implementation began in earnest in 2015.</a:t>
            </a:r>
          </a:p>
          <a:p>
            <a:pPr>
              <a:buFont typeface="Wingdings" panose="05000000000000000000" pitchFamily="2" charset="2"/>
              <a:buChar char="§"/>
            </a:pPr>
            <a:r>
              <a:rPr lang="en-US" sz="1600" dirty="0"/>
              <a:t>There is a statewide CANS Implementation Team which has been meeting monthly since 2015 and includes  representation from the State, community partners and family voice. This team created the Vermont CANS versions, has implemented trainings, and supports policy development. </a:t>
            </a:r>
          </a:p>
          <a:p>
            <a:pPr>
              <a:buFont typeface="Wingdings" panose="05000000000000000000" pitchFamily="2" charset="2"/>
              <a:buChar char="§"/>
            </a:pPr>
            <a:r>
              <a:rPr lang="en-US" sz="1600" dirty="0"/>
              <a:t>Currently there are two versions being used in Vermont: CANS-VT 0-5 and 5-22</a:t>
            </a:r>
          </a:p>
          <a:p>
            <a:pPr>
              <a:buFont typeface="Wingdings" panose="05000000000000000000" pitchFamily="2" charset="2"/>
              <a:buChar char="§"/>
            </a:pPr>
            <a:r>
              <a:rPr lang="en-US" sz="1600" dirty="0"/>
              <a:t>Have trained providers in every region to ensure sustainability  </a:t>
            </a:r>
          </a:p>
          <a:p>
            <a:r>
              <a:rPr lang="en-US" sz="1600" dirty="0"/>
              <a:t>The CANS is being used primarily by Designated &amp; Specialized Services Agencies, also some residential programs and Specialized Service Agencies</a:t>
            </a:r>
          </a:p>
          <a:p>
            <a:pPr>
              <a:buFont typeface="Wingdings" panose="05000000000000000000" pitchFamily="2" charset="2"/>
              <a:buChar char="§"/>
            </a:pPr>
            <a:r>
              <a:rPr lang="en-US" sz="1600" dirty="0"/>
              <a:t>DAs and SSAs are in different phases for embedding the CANS into their health records systems and creating report functions; a great deal of progress is being made in this area.</a:t>
            </a:r>
          </a:p>
          <a:p>
            <a:pPr>
              <a:buFont typeface="Wingdings" panose="05000000000000000000" pitchFamily="2" charset="2"/>
              <a:buChar char="§"/>
            </a:pPr>
            <a:r>
              <a:rPr lang="en-US" sz="1600" dirty="0"/>
              <a:t>We now have data showing the impact of services on children, youth and families! </a:t>
            </a:r>
          </a:p>
          <a:p>
            <a:endParaRPr lang="en-US" sz="1600" dirty="0"/>
          </a:p>
        </p:txBody>
      </p:sp>
      <p:sp>
        <p:nvSpPr>
          <p:cNvPr id="53" name="Oval 52">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820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1EA37-5B33-48DD-98DD-EC0EFE8FFC7E}"/>
              </a:ext>
            </a:extLst>
          </p:cNvPr>
          <p:cNvSpPr>
            <a:spLocks noGrp="1"/>
          </p:cNvSpPr>
          <p:nvPr>
            <p:ph type="title"/>
          </p:nvPr>
        </p:nvSpPr>
        <p:spPr>
          <a:xfrm>
            <a:off x="8156350" y="484632"/>
            <a:ext cx="3544035" cy="1609344"/>
          </a:xfrm>
          <a:ln>
            <a:noFill/>
          </a:ln>
        </p:spPr>
        <p:txBody>
          <a:bodyPr>
            <a:normAutofit/>
          </a:bodyPr>
          <a:lstStyle/>
          <a:p>
            <a:r>
              <a:rPr lang="en-US" sz="3200" dirty="0" err="1"/>
              <a:t>CaNS</a:t>
            </a:r>
            <a:r>
              <a:rPr lang="en-US" sz="3200" dirty="0"/>
              <a:t> Updates</a:t>
            </a:r>
          </a:p>
        </p:txBody>
      </p:sp>
      <p:pic>
        <p:nvPicPr>
          <p:cNvPr id="5" name="Picture 4">
            <a:extLst>
              <a:ext uri="{FF2B5EF4-FFF2-40B4-BE49-F238E27FC236}">
                <a16:creationId xmlns:a16="http://schemas.microsoft.com/office/drawing/2014/main" id="{D305B7FC-E3AD-4C91-993F-E9CEA38A7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999" y="1489890"/>
            <a:ext cx="6882269" cy="3888481"/>
          </a:xfrm>
          <a:prstGeom prst="rect">
            <a:avLst/>
          </a:prstGeom>
        </p:spPr>
      </p:pic>
      <p:sp>
        <p:nvSpPr>
          <p:cNvPr id="3" name="Content Placeholder 2">
            <a:extLst>
              <a:ext uri="{FF2B5EF4-FFF2-40B4-BE49-F238E27FC236}">
                <a16:creationId xmlns:a16="http://schemas.microsoft.com/office/drawing/2014/main" id="{C6CC80FA-23A6-4FFA-8D8B-35841A1A98DB}"/>
              </a:ext>
            </a:extLst>
          </p:cNvPr>
          <p:cNvSpPr>
            <a:spLocks noGrp="1"/>
          </p:cNvSpPr>
          <p:nvPr>
            <p:ph idx="1"/>
          </p:nvPr>
        </p:nvSpPr>
        <p:spPr>
          <a:xfrm>
            <a:off x="7986712" y="2093976"/>
            <a:ext cx="4029075" cy="4078224"/>
          </a:xfrm>
        </p:spPr>
        <p:txBody>
          <a:bodyPr>
            <a:normAutofit/>
          </a:bodyPr>
          <a:lstStyle/>
          <a:p>
            <a:r>
              <a:rPr lang="en-US" sz="2400" dirty="0"/>
              <a:t>Core Items</a:t>
            </a:r>
          </a:p>
          <a:p>
            <a:r>
              <a:rPr lang="en-US" sz="2400" dirty="0"/>
              <a:t>Transition-Aged Youth</a:t>
            </a:r>
          </a:p>
          <a:p>
            <a:r>
              <a:rPr lang="en-US" sz="2400" dirty="0"/>
              <a:t>Manual Changes</a:t>
            </a:r>
          </a:p>
          <a:p>
            <a:r>
              <a:rPr lang="en-US" sz="2400" dirty="0"/>
              <a:t>CANS and the Diagnosis and </a:t>
            </a:r>
            <a:r>
              <a:rPr lang="en-US" sz="2400"/>
              <a:t>Evaluation </a:t>
            </a:r>
            <a:endParaRPr lang="en-US" sz="2400" dirty="0"/>
          </a:p>
          <a:p>
            <a:r>
              <a:rPr lang="en-US" sz="2400" dirty="0"/>
              <a:t>School Module</a:t>
            </a:r>
          </a:p>
          <a:p>
            <a:r>
              <a:rPr lang="en-US" sz="2400" dirty="0"/>
              <a:t>Certifications</a:t>
            </a:r>
          </a:p>
          <a:p>
            <a:endParaRPr lang="en-US" sz="2400" dirty="0"/>
          </a:p>
        </p:txBody>
      </p:sp>
      <p:grpSp>
        <p:nvGrpSpPr>
          <p:cNvPr id="17"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33252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 name="Group 29">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1" name="Oval 30">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32" name="Oval 31">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4" name="Rectangle 33">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Content Placeholder 4" descr="A person wearing a costume&#10;&#10;Description automatically generated">
            <a:extLst>
              <a:ext uri="{FF2B5EF4-FFF2-40B4-BE49-F238E27FC236}">
                <a16:creationId xmlns:a16="http://schemas.microsoft.com/office/drawing/2014/main" id="{5770E145-56C7-448A-B48F-FAB3989112FF}"/>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5510" t="23391" r="3581"/>
          <a:stretch/>
        </p:blipFill>
        <p:spPr>
          <a:xfrm>
            <a:off x="20" y="10"/>
            <a:ext cx="12191980" cy="6857989"/>
          </a:xfrm>
          <a:prstGeom prst="rect">
            <a:avLst/>
          </a:prstGeom>
        </p:spPr>
      </p:pic>
      <p:sp>
        <p:nvSpPr>
          <p:cNvPr id="36" name="Rectangle 35">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E1BA9-7802-4817-BDA4-B4AECA14D708}"/>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6300">
                <a:blipFill dpi="0" rotWithShape="1">
                  <a:blip r:embed="rId5">
                    <a:extLst/>
                  </a:blip>
                  <a:srcRect/>
                  <a:tile tx="6350" ty="-127000" sx="65000" sy="64000" flip="none" algn="tl"/>
                </a:blipFill>
              </a:rPr>
              <a:t>CANS champion award - 2019</a:t>
            </a:r>
          </a:p>
        </p:txBody>
      </p:sp>
      <p:grpSp>
        <p:nvGrpSpPr>
          <p:cNvPr id="38" name="Group 37">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39" name="Oval 38">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1748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4C6A80A-C3F4-48DE-80ED-845C8B3E1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860F2E-8EA0-487C-9A20-95FAA734B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 y="872746"/>
            <a:ext cx="3369910" cy="2242521"/>
          </a:xfrm>
          <a:prstGeom prst="rect">
            <a:avLst/>
          </a:prstGeom>
        </p:spPr>
      </p:pic>
      <p:pic>
        <p:nvPicPr>
          <p:cNvPr id="1026" name="Picture 2" descr="Image result for children learning">
            <a:extLst>
              <a:ext uri="{FF2B5EF4-FFF2-40B4-BE49-F238E27FC236}">
                <a16:creationId xmlns:a16="http://schemas.microsoft.com/office/drawing/2014/main" id="{FF593636-0519-4FD1-AFC4-FB74AC92B4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0080" y="3779355"/>
            <a:ext cx="3369910" cy="20034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98F0D64-14DE-4C5F-A7AD-859313F57123}"/>
              </a:ext>
            </a:extLst>
          </p:cNvPr>
          <p:cNvSpPr>
            <a:spLocks noGrp="1"/>
          </p:cNvSpPr>
          <p:nvPr>
            <p:ph idx="1"/>
          </p:nvPr>
        </p:nvSpPr>
        <p:spPr>
          <a:xfrm>
            <a:off x="4798502" y="171119"/>
            <a:ext cx="7139031" cy="6515762"/>
          </a:xfrm>
        </p:spPr>
        <p:txBody>
          <a:bodyPr>
            <a:normAutofit fontScale="92500" lnSpcReduction="10000"/>
          </a:bodyPr>
          <a:lstStyle/>
          <a:p>
            <a:pPr marL="0" indent="0">
              <a:buNone/>
            </a:pPr>
            <a:endParaRPr lang="en-US" sz="1800" b="1" dirty="0"/>
          </a:p>
          <a:p>
            <a:pPr marL="0" indent="0">
              <a:buNone/>
            </a:pPr>
            <a:r>
              <a:rPr lang="en-US" b="1" dirty="0"/>
              <a:t>10:45-11:00	Break </a:t>
            </a:r>
          </a:p>
          <a:p>
            <a:pPr marL="0" indent="0">
              <a:buNone/>
            </a:pPr>
            <a:endParaRPr lang="en-US" dirty="0"/>
          </a:p>
          <a:p>
            <a:pPr marL="0" indent="0">
              <a:buNone/>
            </a:pPr>
            <a:r>
              <a:rPr lang="en-US" b="1" dirty="0"/>
              <a:t>11:00-12:00	Breakout Sessions</a:t>
            </a:r>
            <a:endParaRPr lang="en-US" dirty="0"/>
          </a:p>
          <a:p>
            <a:pPr lvl="6"/>
            <a:r>
              <a:rPr lang="en-US" sz="1800" dirty="0"/>
              <a:t>5-22 CANS 101 ~ </a:t>
            </a:r>
            <a:r>
              <a:rPr lang="en-US" sz="1800" i="1" dirty="0"/>
              <a:t>Alison Krompf, DMH</a:t>
            </a:r>
            <a:endParaRPr lang="en-US" sz="1800" dirty="0"/>
          </a:p>
          <a:p>
            <a:pPr lvl="6"/>
            <a:r>
              <a:rPr lang="en-US" sz="1800" dirty="0"/>
              <a:t>CANS in a team meeting ~ </a:t>
            </a:r>
            <a:r>
              <a:rPr lang="en-US" sz="1800" i="1" dirty="0"/>
              <a:t>Cory Enos, Northwestern Counseling and Support Services</a:t>
            </a:r>
            <a:endParaRPr lang="en-US" sz="1800" dirty="0"/>
          </a:p>
          <a:p>
            <a:pPr lvl="6"/>
            <a:r>
              <a:rPr lang="en-US" sz="1800" dirty="0"/>
              <a:t>How Supervisors Can Support their Staff Using the CANS for Treatment Planning </a:t>
            </a:r>
            <a:r>
              <a:rPr lang="en-US" sz="1800" i="1" dirty="0"/>
              <a:t>~ Holly Reed and Matt Hogan, Northwestern Counseling and Support Services</a:t>
            </a:r>
          </a:p>
          <a:p>
            <a:pPr lvl="6"/>
            <a:endParaRPr lang="en-US" sz="1800" i="1" dirty="0"/>
          </a:p>
          <a:p>
            <a:pPr marL="0" indent="-45720">
              <a:buNone/>
            </a:pPr>
            <a:r>
              <a:rPr lang="en-US" b="1" dirty="0"/>
              <a:t>12:00-12:30	Lunch-provided</a:t>
            </a:r>
          </a:p>
          <a:p>
            <a:pPr marL="0" indent="-45720">
              <a:buNone/>
            </a:pPr>
            <a:endParaRPr lang="en-US" b="1" dirty="0"/>
          </a:p>
          <a:p>
            <a:pPr marL="0" indent="-45720">
              <a:buNone/>
            </a:pPr>
            <a:r>
              <a:rPr lang="en-US" b="1" dirty="0"/>
              <a:t>12:30-1:30	Breakout Sessions</a:t>
            </a:r>
            <a:endParaRPr lang="en-US" dirty="0"/>
          </a:p>
          <a:p>
            <a:pPr lvl="6"/>
            <a:r>
              <a:rPr lang="en-US" sz="1800" dirty="0"/>
              <a:t>CANS School Module ~ </a:t>
            </a:r>
            <a:r>
              <a:rPr lang="en-US" sz="1800" i="1" dirty="0"/>
              <a:t>Amy Irish</a:t>
            </a:r>
            <a:r>
              <a:rPr lang="en-US" sz="1800" dirty="0"/>
              <a:t>, Northwestern Counseling and Support Services</a:t>
            </a:r>
          </a:p>
          <a:p>
            <a:pPr lvl="6"/>
            <a:r>
              <a:rPr lang="en-US" sz="1800" dirty="0"/>
              <a:t>Early Childhood CANS </a:t>
            </a:r>
            <a:r>
              <a:rPr lang="en-US" sz="1800" i="1" dirty="0"/>
              <a:t>~ Chyna Boise and Katherine Harris, Rutland Mental Health</a:t>
            </a:r>
            <a:endParaRPr lang="en-US" sz="1800" dirty="0"/>
          </a:p>
          <a:p>
            <a:pPr lvl="6"/>
            <a:r>
              <a:rPr lang="en-US" sz="1800" dirty="0"/>
              <a:t>Transition-Aged Youth CANS Domains ~ </a:t>
            </a:r>
            <a:r>
              <a:rPr lang="en-US" sz="1800" i="1" dirty="0"/>
              <a:t>Jen White, Northeastern Family Institute and Scott Louiselle, Rutland Mental Health</a:t>
            </a:r>
            <a:endParaRPr lang="en-US" sz="1800" dirty="0"/>
          </a:p>
          <a:p>
            <a:pPr marL="502920" lvl="2" indent="0">
              <a:buNone/>
            </a:pPr>
            <a:endParaRPr lang="en-US" sz="2000" dirty="0"/>
          </a:p>
          <a:p>
            <a:endParaRPr lang="en-US" sz="1800" dirty="0"/>
          </a:p>
        </p:txBody>
      </p:sp>
      <p:grpSp>
        <p:nvGrpSpPr>
          <p:cNvPr id="137" name="Group 136">
            <a:extLst>
              <a:ext uri="{FF2B5EF4-FFF2-40B4-BE49-F238E27FC236}">
                <a16:creationId xmlns:a16="http://schemas.microsoft.com/office/drawing/2014/main" id="{9E2417C7-A82F-44F7-A96F-B751F3302F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8" name="Oval 137">
              <a:extLst>
                <a:ext uri="{FF2B5EF4-FFF2-40B4-BE49-F238E27FC236}">
                  <a16:creationId xmlns:a16="http://schemas.microsoft.com/office/drawing/2014/main" id="{C41F7344-9C8B-4289-B22F-5A9BE386F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9" name="Oval 138">
              <a:extLst>
                <a:ext uri="{FF2B5EF4-FFF2-40B4-BE49-F238E27FC236}">
                  <a16:creationId xmlns:a16="http://schemas.microsoft.com/office/drawing/2014/main" id="{3D44D01D-A2CB-4AC9-9D70-A4DC027D1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33589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521</Words>
  <Application>Microsoft Office PowerPoint</Application>
  <PresentationFormat>Widescreen</PresentationFormat>
  <Paragraphs>83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Rockwell</vt:lpstr>
      <vt:lpstr>Rockwell Condensed</vt:lpstr>
      <vt:lpstr>Rockwell Extra Bold</vt:lpstr>
      <vt:lpstr>Wingdings</vt:lpstr>
      <vt:lpstr>Wood Type</vt:lpstr>
      <vt:lpstr>Cans summit  child and adolescent needs &amp; strengths  may 14, 2019 </vt:lpstr>
      <vt:lpstr>logistics</vt:lpstr>
      <vt:lpstr>PowerPoint Presentation</vt:lpstr>
      <vt:lpstr>Jen griffis</vt:lpstr>
      <vt:lpstr>Panel discussion</vt:lpstr>
      <vt:lpstr>Current status of CANS in VT</vt:lpstr>
      <vt:lpstr>CaNS Updates</vt:lpstr>
      <vt:lpstr>CANS champion award - 2019</vt:lpstr>
      <vt:lpstr>PowerPoint Presentation</vt:lpstr>
      <vt:lpstr>CANS Nuts and Bolts ~  Dillon burns, Vermont care partners</vt:lpstr>
      <vt:lpstr>  Treatment Planning with Families using the CANS  ~ Jen Griffis </vt:lpstr>
      <vt:lpstr>CANS Data</vt:lpstr>
      <vt:lpstr>Thank you for coming!  please complete your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 summit  child and adolescent needs &amp; strengths  may 14, 2019 </dc:title>
  <dc:creator>Wilcox, Cheryle</dc:creator>
  <cp:lastModifiedBy>Wilcox, Cheryle</cp:lastModifiedBy>
  <cp:revision>3</cp:revision>
  <dcterms:created xsi:type="dcterms:W3CDTF">2019-05-13T16:41:47Z</dcterms:created>
  <dcterms:modified xsi:type="dcterms:W3CDTF">2019-05-14T12:15:33Z</dcterms:modified>
</cp:coreProperties>
</file>