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0" r:id="rId4"/>
    <p:sldId id="265" r:id="rId5"/>
    <p:sldId id="258" r:id="rId6"/>
    <p:sldId id="261" r:id="rId7"/>
    <p:sldId id="269" r:id="rId8"/>
    <p:sldId id="266" r:id="rId9"/>
    <p:sldId id="267" r:id="rId10"/>
    <p:sldId id="264" r:id="rId11"/>
    <p:sldId id="263" r:id="rId12"/>
    <p:sldId id="25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FDAA0-9150-4CBC-B7BD-646D29398C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4596D74-C345-4FE3-AE5B-B3B0DA808B98}">
      <dgm:prSet phldrT="[Text]" custT="1"/>
      <dgm:spPr/>
      <dgm:t>
        <a:bodyPr/>
        <a:lstStyle/>
        <a:p>
          <a:r>
            <a:rPr lang="en-US" sz="2000" dirty="0" smtClean="0"/>
            <a:t>Achenbach</a:t>
          </a:r>
          <a:endParaRPr lang="en-US" sz="2000" dirty="0"/>
        </a:p>
      </dgm:t>
    </dgm:pt>
    <dgm:pt modelId="{C4E73363-F4AA-400A-AEEE-434E219E7EF5}" type="parTrans" cxnId="{D9A90B75-C53B-40B2-83D2-EA3448315348}">
      <dgm:prSet/>
      <dgm:spPr/>
      <dgm:t>
        <a:bodyPr/>
        <a:lstStyle/>
        <a:p>
          <a:endParaRPr lang="en-US"/>
        </a:p>
      </dgm:t>
    </dgm:pt>
    <dgm:pt modelId="{B15DDEC1-868D-4B00-A9DA-D82246CB51C3}" type="sibTrans" cxnId="{D9A90B75-C53B-40B2-83D2-EA3448315348}">
      <dgm:prSet/>
      <dgm:spPr/>
      <dgm:t>
        <a:bodyPr/>
        <a:lstStyle/>
        <a:p>
          <a:endParaRPr lang="en-US"/>
        </a:p>
      </dgm:t>
    </dgm:pt>
    <dgm:pt modelId="{22E10D65-3FC7-41E4-98F5-44FD7671B349}">
      <dgm:prSet phldrT="[Text]" custT="1"/>
      <dgm:spPr/>
      <dgm:t>
        <a:bodyPr/>
        <a:lstStyle/>
        <a:p>
          <a:r>
            <a:rPr lang="en-US" sz="2000" dirty="0" smtClean="0"/>
            <a:t>Core CANS</a:t>
          </a:r>
          <a:endParaRPr lang="en-US" sz="2000" dirty="0"/>
        </a:p>
      </dgm:t>
    </dgm:pt>
    <dgm:pt modelId="{4637BF2B-62C6-4306-B584-3A35ECD49C21}" type="parTrans" cxnId="{AE508F11-A135-44B1-BB13-E2CBBAF10730}">
      <dgm:prSet/>
      <dgm:spPr/>
      <dgm:t>
        <a:bodyPr/>
        <a:lstStyle/>
        <a:p>
          <a:endParaRPr lang="en-US"/>
        </a:p>
      </dgm:t>
    </dgm:pt>
    <dgm:pt modelId="{9986547D-AB96-46AE-B04E-DFD23C9B029D}" type="sibTrans" cxnId="{AE508F11-A135-44B1-BB13-E2CBBAF10730}">
      <dgm:prSet/>
      <dgm:spPr/>
      <dgm:t>
        <a:bodyPr/>
        <a:lstStyle/>
        <a:p>
          <a:endParaRPr lang="en-US"/>
        </a:p>
      </dgm:t>
    </dgm:pt>
    <dgm:pt modelId="{882407AE-5D34-4FC2-9033-4AAC58B92F6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b="1" dirty="0" smtClean="0"/>
            <a:t>Fall 2018 NCSS Pilot: </a:t>
          </a:r>
        </a:p>
        <a:p>
          <a:r>
            <a:rPr lang="en-US" sz="1600" dirty="0" smtClean="0"/>
            <a:t>Core CANS </a:t>
          </a:r>
        </a:p>
        <a:p>
          <a:r>
            <a:rPr lang="en-US" sz="1600" dirty="0" smtClean="0"/>
            <a:t>+</a:t>
          </a:r>
        </a:p>
        <a:p>
          <a:r>
            <a:rPr lang="en-US" sz="1600" dirty="0" smtClean="0"/>
            <a:t> Embedded School Module</a:t>
          </a:r>
          <a:endParaRPr lang="en-US" sz="1600" dirty="0"/>
        </a:p>
      </dgm:t>
    </dgm:pt>
    <dgm:pt modelId="{75803786-EB26-4FA0-A1E5-D7F53F55F469}" type="parTrans" cxnId="{F3D6568E-A999-41C8-B63D-460FBB22D9E5}">
      <dgm:prSet/>
      <dgm:spPr/>
      <dgm:t>
        <a:bodyPr/>
        <a:lstStyle/>
        <a:p>
          <a:endParaRPr lang="en-US"/>
        </a:p>
      </dgm:t>
    </dgm:pt>
    <dgm:pt modelId="{21991587-1C22-41E9-904A-7D30A999A295}" type="sibTrans" cxnId="{F3D6568E-A999-41C8-B63D-460FBB22D9E5}">
      <dgm:prSet/>
      <dgm:spPr/>
      <dgm:t>
        <a:bodyPr/>
        <a:lstStyle/>
        <a:p>
          <a:endParaRPr lang="en-US"/>
        </a:p>
      </dgm:t>
    </dgm:pt>
    <dgm:pt modelId="{23351127-C79A-4AE8-819F-FAFF06B373DB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b="1" dirty="0" smtClean="0"/>
            <a:t>Spring 2019 NCSS Pilot: </a:t>
          </a:r>
        </a:p>
        <a:p>
          <a:r>
            <a:rPr lang="en-US" sz="1600" dirty="0" smtClean="0"/>
            <a:t>Core CANS</a:t>
          </a:r>
        </a:p>
        <a:p>
          <a:r>
            <a:rPr lang="en-US" sz="1600" dirty="0" smtClean="0"/>
            <a:t>+ </a:t>
          </a:r>
        </a:p>
        <a:p>
          <a:r>
            <a:rPr lang="en-US" sz="1600" dirty="0" smtClean="0"/>
            <a:t>School Module</a:t>
          </a:r>
          <a:endParaRPr lang="en-US" sz="1600" dirty="0"/>
        </a:p>
      </dgm:t>
    </dgm:pt>
    <dgm:pt modelId="{FDFC3FD2-38A7-4544-8F9D-66747D7E168F}" type="parTrans" cxnId="{C3259C10-2B1B-4A94-97DF-D6EE10602428}">
      <dgm:prSet/>
      <dgm:spPr/>
      <dgm:t>
        <a:bodyPr/>
        <a:lstStyle/>
        <a:p>
          <a:endParaRPr lang="en-US"/>
        </a:p>
      </dgm:t>
    </dgm:pt>
    <dgm:pt modelId="{1E14B72B-0F37-4CD1-B747-7F23A2A5509C}" type="sibTrans" cxnId="{C3259C10-2B1B-4A94-97DF-D6EE10602428}">
      <dgm:prSet/>
      <dgm:spPr/>
      <dgm:t>
        <a:bodyPr/>
        <a:lstStyle/>
        <a:p>
          <a:endParaRPr lang="en-US"/>
        </a:p>
      </dgm:t>
    </dgm:pt>
    <dgm:pt modelId="{2DC297D0-34CB-4763-B579-483FE4773B64}">
      <dgm:prSet custT="1"/>
      <dgm:spPr/>
      <dgm:t>
        <a:bodyPr/>
        <a:lstStyle/>
        <a:p>
          <a:r>
            <a:rPr lang="en-US" sz="2000" dirty="0" smtClean="0"/>
            <a:t>Fall 2019</a:t>
          </a:r>
        </a:p>
        <a:p>
          <a:r>
            <a:rPr lang="en-US" sz="2000" dirty="0" smtClean="0"/>
            <a:t>School Module</a:t>
          </a:r>
          <a:endParaRPr lang="en-US" sz="2000" dirty="0"/>
        </a:p>
      </dgm:t>
    </dgm:pt>
    <dgm:pt modelId="{550C4183-F0DD-49F1-9BDF-200C3822F22D}" type="parTrans" cxnId="{6269ABF2-8C73-429D-9365-19A2F4F99AF7}">
      <dgm:prSet/>
      <dgm:spPr/>
      <dgm:t>
        <a:bodyPr/>
        <a:lstStyle/>
        <a:p>
          <a:endParaRPr lang="en-US"/>
        </a:p>
      </dgm:t>
    </dgm:pt>
    <dgm:pt modelId="{FAF4AB5D-5B37-40D5-8742-DF9B097EBCB3}" type="sibTrans" cxnId="{6269ABF2-8C73-429D-9365-19A2F4F99AF7}">
      <dgm:prSet/>
      <dgm:spPr/>
      <dgm:t>
        <a:bodyPr/>
        <a:lstStyle/>
        <a:p>
          <a:endParaRPr lang="en-US"/>
        </a:p>
      </dgm:t>
    </dgm:pt>
    <dgm:pt modelId="{DEFAB2A5-FECB-4B19-BC8A-E14AB5C14614}" type="pres">
      <dgm:prSet presAssocID="{ECBFDAA0-9150-4CBC-B7BD-646D29398CF4}" presName="CompostProcess" presStyleCnt="0">
        <dgm:presLayoutVars>
          <dgm:dir/>
          <dgm:resizeHandles val="exact"/>
        </dgm:presLayoutVars>
      </dgm:prSet>
      <dgm:spPr/>
    </dgm:pt>
    <dgm:pt modelId="{B5E42792-3169-4338-A96B-EA7733C485BE}" type="pres">
      <dgm:prSet presAssocID="{ECBFDAA0-9150-4CBC-B7BD-646D29398CF4}" presName="arrow" presStyleLbl="bgShp" presStyleIdx="0" presStyleCnt="1"/>
      <dgm:spPr/>
    </dgm:pt>
    <dgm:pt modelId="{2DBDAFB9-7E7B-47DC-AE68-9C6E6BEA124F}" type="pres">
      <dgm:prSet presAssocID="{ECBFDAA0-9150-4CBC-B7BD-646D29398CF4}" presName="linearProcess" presStyleCnt="0"/>
      <dgm:spPr/>
    </dgm:pt>
    <dgm:pt modelId="{8D5EC2D0-84A6-4534-AA2A-26418574728D}" type="pres">
      <dgm:prSet presAssocID="{14596D74-C345-4FE3-AE5B-B3B0DA808B9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3CC9F-9FC8-4CA3-A839-D92F6E0C0D2C}" type="pres">
      <dgm:prSet presAssocID="{B15DDEC1-868D-4B00-A9DA-D82246CB51C3}" presName="sibTrans" presStyleCnt="0"/>
      <dgm:spPr/>
    </dgm:pt>
    <dgm:pt modelId="{FA4E4785-4E00-406D-8CB0-F1D94FF40CEE}" type="pres">
      <dgm:prSet presAssocID="{22E10D65-3FC7-41E4-98F5-44FD7671B34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6711-28BF-44B9-A177-9B35CDE2EF60}" type="pres">
      <dgm:prSet presAssocID="{9986547D-AB96-46AE-B04E-DFD23C9B029D}" presName="sibTrans" presStyleCnt="0"/>
      <dgm:spPr/>
    </dgm:pt>
    <dgm:pt modelId="{9BC7DBDC-DF09-4EFB-9EF8-462D53FE8EFC}" type="pres">
      <dgm:prSet presAssocID="{882407AE-5D34-4FC2-9033-4AAC58B92F64}" presName="textNode" presStyleLbl="node1" presStyleIdx="2" presStyleCnt="5" custScaleY="189917" custLinFactNeighborX="8918" custLinFactNeighborY="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334BB-E78E-4F93-8A7C-5B40D089A6B1}" type="pres">
      <dgm:prSet presAssocID="{21991587-1C22-41E9-904A-7D30A999A295}" presName="sibTrans" presStyleCnt="0"/>
      <dgm:spPr/>
    </dgm:pt>
    <dgm:pt modelId="{EAE5740D-A631-4B4E-A5F1-D9932E8D8E63}" type="pres">
      <dgm:prSet presAssocID="{23351127-C79A-4AE8-819F-FAFF06B373DB}" presName="textNode" presStyleLbl="node1" presStyleIdx="3" presStyleCnt="5" custScaleY="189917" custLinFactNeighborX="-27308" custLinFactNeighborY="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C542D-7D60-44E3-BE58-751DDA5C5A70}" type="pres">
      <dgm:prSet presAssocID="{1E14B72B-0F37-4CD1-B747-7F23A2A5509C}" presName="sibTrans" presStyleCnt="0"/>
      <dgm:spPr/>
    </dgm:pt>
    <dgm:pt modelId="{85D8EEE9-FCA5-4CC2-B3E6-23BBC0E85F79}" type="pres">
      <dgm:prSet presAssocID="{2DC297D0-34CB-4763-B579-483FE4773B6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D6568E-A999-41C8-B63D-460FBB22D9E5}" srcId="{ECBFDAA0-9150-4CBC-B7BD-646D29398CF4}" destId="{882407AE-5D34-4FC2-9033-4AAC58B92F64}" srcOrd="2" destOrd="0" parTransId="{75803786-EB26-4FA0-A1E5-D7F53F55F469}" sibTransId="{21991587-1C22-41E9-904A-7D30A999A295}"/>
    <dgm:cxn modelId="{D15F0DCC-EC2B-4F61-B564-AEB624EFD013}" type="presOf" srcId="{882407AE-5D34-4FC2-9033-4AAC58B92F64}" destId="{9BC7DBDC-DF09-4EFB-9EF8-462D53FE8EFC}" srcOrd="0" destOrd="0" presId="urn:microsoft.com/office/officeart/2005/8/layout/hProcess9"/>
    <dgm:cxn modelId="{D54C36B4-9DDC-48D0-829E-C4D40A65F15C}" type="presOf" srcId="{2DC297D0-34CB-4763-B579-483FE4773B64}" destId="{85D8EEE9-FCA5-4CC2-B3E6-23BBC0E85F79}" srcOrd="0" destOrd="0" presId="urn:microsoft.com/office/officeart/2005/8/layout/hProcess9"/>
    <dgm:cxn modelId="{6269ABF2-8C73-429D-9365-19A2F4F99AF7}" srcId="{ECBFDAA0-9150-4CBC-B7BD-646D29398CF4}" destId="{2DC297D0-34CB-4763-B579-483FE4773B64}" srcOrd="4" destOrd="0" parTransId="{550C4183-F0DD-49F1-9BDF-200C3822F22D}" sibTransId="{FAF4AB5D-5B37-40D5-8742-DF9B097EBCB3}"/>
    <dgm:cxn modelId="{C3259C10-2B1B-4A94-97DF-D6EE10602428}" srcId="{ECBFDAA0-9150-4CBC-B7BD-646D29398CF4}" destId="{23351127-C79A-4AE8-819F-FAFF06B373DB}" srcOrd="3" destOrd="0" parTransId="{FDFC3FD2-38A7-4544-8F9D-66747D7E168F}" sibTransId="{1E14B72B-0F37-4CD1-B747-7F23A2A5509C}"/>
    <dgm:cxn modelId="{8D0C874A-AC18-4101-8A45-D066907EEC05}" type="presOf" srcId="{14596D74-C345-4FE3-AE5B-B3B0DA808B98}" destId="{8D5EC2D0-84A6-4534-AA2A-26418574728D}" srcOrd="0" destOrd="0" presId="urn:microsoft.com/office/officeart/2005/8/layout/hProcess9"/>
    <dgm:cxn modelId="{B24BCBDC-40DF-459C-A976-62B1656DE16A}" type="presOf" srcId="{22E10D65-3FC7-41E4-98F5-44FD7671B349}" destId="{FA4E4785-4E00-406D-8CB0-F1D94FF40CEE}" srcOrd="0" destOrd="0" presId="urn:microsoft.com/office/officeart/2005/8/layout/hProcess9"/>
    <dgm:cxn modelId="{D9A90B75-C53B-40B2-83D2-EA3448315348}" srcId="{ECBFDAA0-9150-4CBC-B7BD-646D29398CF4}" destId="{14596D74-C345-4FE3-AE5B-B3B0DA808B98}" srcOrd="0" destOrd="0" parTransId="{C4E73363-F4AA-400A-AEEE-434E219E7EF5}" sibTransId="{B15DDEC1-868D-4B00-A9DA-D82246CB51C3}"/>
    <dgm:cxn modelId="{9697FA89-616F-4108-AEA9-8C08795C351A}" type="presOf" srcId="{ECBFDAA0-9150-4CBC-B7BD-646D29398CF4}" destId="{DEFAB2A5-FECB-4B19-BC8A-E14AB5C14614}" srcOrd="0" destOrd="0" presId="urn:microsoft.com/office/officeart/2005/8/layout/hProcess9"/>
    <dgm:cxn modelId="{7AE9BD9A-2C30-47B3-989D-2ABE88C78504}" type="presOf" srcId="{23351127-C79A-4AE8-819F-FAFF06B373DB}" destId="{EAE5740D-A631-4B4E-A5F1-D9932E8D8E63}" srcOrd="0" destOrd="0" presId="urn:microsoft.com/office/officeart/2005/8/layout/hProcess9"/>
    <dgm:cxn modelId="{AE508F11-A135-44B1-BB13-E2CBBAF10730}" srcId="{ECBFDAA0-9150-4CBC-B7BD-646D29398CF4}" destId="{22E10D65-3FC7-41E4-98F5-44FD7671B349}" srcOrd="1" destOrd="0" parTransId="{4637BF2B-62C6-4306-B584-3A35ECD49C21}" sibTransId="{9986547D-AB96-46AE-B04E-DFD23C9B029D}"/>
    <dgm:cxn modelId="{2A8DDBA7-5FD8-462F-8D73-576E536EF7CF}" type="presParOf" srcId="{DEFAB2A5-FECB-4B19-BC8A-E14AB5C14614}" destId="{B5E42792-3169-4338-A96B-EA7733C485BE}" srcOrd="0" destOrd="0" presId="urn:microsoft.com/office/officeart/2005/8/layout/hProcess9"/>
    <dgm:cxn modelId="{EE941B10-DD0E-44CC-99FE-45A4828FAEF4}" type="presParOf" srcId="{DEFAB2A5-FECB-4B19-BC8A-E14AB5C14614}" destId="{2DBDAFB9-7E7B-47DC-AE68-9C6E6BEA124F}" srcOrd="1" destOrd="0" presId="urn:microsoft.com/office/officeart/2005/8/layout/hProcess9"/>
    <dgm:cxn modelId="{2859C0D0-60A1-4230-8232-8A1EE61EFD8E}" type="presParOf" srcId="{2DBDAFB9-7E7B-47DC-AE68-9C6E6BEA124F}" destId="{8D5EC2D0-84A6-4534-AA2A-26418574728D}" srcOrd="0" destOrd="0" presId="urn:microsoft.com/office/officeart/2005/8/layout/hProcess9"/>
    <dgm:cxn modelId="{713A2BF6-9052-4340-AADA-A25AFDE16B51}" type="presParOf" srcId="{2DBDAFB9-7E7B-47DC-AE68-9C6E6BEA124F}" destId="{6563CC9F-9FC8-4CA3-A839-D92F6E0C0D2C}" srcOrd="1" destOrd="0" presId="urn:microsoft.com/office/officeart/2005/8/layout/hProcess9"/>
    <dgm:cxn modelId="{F02FCC33-9EF2-46FE-A806-9115982D4D19}" type="presParOf" srcId="{2DBDAFB9-7E7B-47DC-AE68-9C6E6BEA124F}" destId="{FA4E4785-4E00-406D-8CB0-F1D94FF40CEE}" srcOrd="2" destOrd="0" presId="urn:microsoft.com/office/officeart/2005/8/layout/hProcess9"/>
    <dgm:cxn modelId="{92BC46C3-E864-4F14-8411-6D025BE8B7FD}" type="presParOf" srcId="{2DBDAFB9-7E7B-47DC-AE68-9C6E6BEA124F}" destId="{7FE56711-28BF-44B9-A177-9B35CDE2EF60}" srcOrd="3" destOrd="0" presId="urn:microsoft.com/office/officeart/2005/8/layout/hProcess9"/>
    <dgm:cxn modelId="{21B540D6-0468-41F3-A49C-3873744C192E}" type="presParOf" srcId="{2DBDAFB9-7E7B-47DC-AE68-9C6E6BEA124F}" destId="{9BC7DBDC-DF09-4EFB-9EF8-462D53FE8EFC}" srcOrd="4" destOrd="0" presId="urn:microsoft.com/office/officeart/2005/8/layout/hProcess9"/>
    <dgm:cxn modelId="{3190CD76-8A04-4DED-BA25-99AE62586153}" type="presParOf" srcId="{2DBDAFB9-7E7B-47DC-AE68-9C6E6BEA124F}" destId="{D54334BB-E78E-4F93-8A7C-5B40D089A6B1}" srcOrd="5" destOrd="0" presId="urn:microsoft.com/office/officeart/2005/8/layout/hProcess9"/>
    <dgm:cxn modelId="{FB967C81-2D8B-44AC-92CA-409C381849E2}" type="presParOf" srcId="{2DBDAFB9-7E7B-47DC-AE68-9C6E6BEA124F}" destId="{EAE5740D-A631-4B4E-A5F1-D9932E8D8E63}" srcOrd="6" destOrd="0" presId="urn:microsoft.com/office/officeart/2005/8/layout/hProcess9"/>
    <dgm:cxn modelId="{378C31A8-554B-4C78-AECB-EC4058C4EA80}" type="presParOf" srcId="{2DBDAFB9-7E7B-47DC-AE68-9C6E6BEA124F}" destId="{D59C542D-7D60-44E3-BE58-751DDA5C5A70}" srcOrd="7" destOrd="0" presId="urn:microsoft.com/office/officeart/2005/8/layout/hProcess9"/>
    <dgm:cxn modelId="{FCF6FD85-35D0-440C-8990-6FC8AAAAFD2D}" type="presParOf" srcId="{2DBDAFB9-7E7B-47DC-AE68-9C6E6BEA124F}" destId="{85D8EEE9-FCA5-4CC2-B3E6-23BBC0E85F7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42792-3169-4338-A96B-EA7733C485BE}">
      <dsp:nvSpPr>
        <dsp:cNvPr id="0" name=""/>
        <dsp:cNvSpPr/>
      </dsp:nvSpPr>
      <dsp:spPr>
        <a:xfrm>
          <a:off x="605789" y="0"/>
          <a:ext cx="6865620" cy="3022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EC2D0-84A6-4534-AA2A-26418574728D}">
      <dsp:nvSpPr>
        <dsp:cNvPr id="0" name=""/>
        <dsp:cNvSpPr/>
      </dsp:nvSpPr>
      <dsp:spPr>
        <a:xfrm>
          <a:off x="6717" y="906780"/>
          <a:ext cx="1434486" cy="120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Achenbach</a:t>
          </a:r>
          <a:endParaRPr lang="en-US" sz="2000" kern="1200" dirty="0"/>
        </a:p>
      </dsp:txBody>
      <dsp:txXfrm>
        <a:off x="65737" y="965800"/>
        <a:ext cx="1316446" cy="1091000"/>
      </dsp:txXfrm>
    </dsp:sp>
    <dsp:sp modelId="{FA4E4785-4E00-406D-8CB0-F1D94FF40CEE}">
      <dsp:nvSpPr>
        <dsp:cNvPr id="0" name=""/>
        <dsp:cNvSpPr/>
      </dsp:nvSpPr>
      <dsp:spPr>
        <a:xfrm>
          <a:off x="1664036" y="906780"/>
          <a:ext cx="1434486" cy="120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Core CANS</a:t>
          </a:r>
          <a:endParaRPr lang="en-US" sz="2000" kern="1200" dirty="0"/>
        </a:p>
      </dsp:txBody>
      <dsp:txXfrm>
        <a:off x="1723056" y="965800"/>
        <a:ext cx="1316446" cy="1091000"/>
      </dsp:txXfrm>
    </dsp:sp>
    <dsp:sp modelId="{9BC7DBDC-DF09-4EFB-9EF8-462D53FE8EFC}">
      <dsp:nvSpPr>
        <dsp:cNvPr id="0" name=""/>
        <dsp:cNvSpPr/>
      </dsp:nvSpPr>
      <dsp:spPr>
        <a:xfrm>
          <a:off x="3341228" y="370830"/>
          <a:ext cx="1434486" cy="229617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Fall 2018 NCSS Pilot: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Core CANS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Embedded School Module</a:t>
          </a:r>
          <a:endParaRPr lang="en-US" sz="1600" kern="1200" dirty="0"/>
        </a:p>
      </dsp:txBody>
      <dsp:txXfrm>
        <a:off x="3411254" y="440856"/>
        <a:ext cx="1294434" cy="2156120"/>
      </dsp:txXfrm>
    </dsp:sp>
    <dsp:sp modelId="{EAE5740D-A631-4B4E-A5F1-D9932E8D8E63}">
      <dsp:nvSpPr>
        <dsp:cNvPr id="0" name=""/>
        <dsp:cNvSpPr/>
      </dsp:nvSpPr>
      <dsp:spPr>
        <a:xfrm>
          <a:off x="4917825" y="370830"/>
          <a:ext cx="1434486" cy="229617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Spring 2019 NCSS Pilot: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Core CANS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+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School Module</a:t>
          </a:r>
          <a:endParaRPr lang="en-US" sz="1600" kern="1200" dirty="0"/>
        </a:p>
      </dsp:txBody>
      <dsp:txXfrm>
        <a:off x="4987851" y="440856"/>
        <a:ext cx="1294434" cy="2156120"/>
      </dsp:txXfrm>
    </dsp:sp>
    <dsp:sp modelId="{85D8EEE9-FCA5-4CC2-B3E6-23BBC0E85F79}">
      <dsp:nvSpPr>
        <dsp:cNvPr id="0" name=""/>
        <dsp:cNvSpPr/>
      </dsp:nvSpPr>
      <dsp:spPr>
        <a:xfrm>
          <a:off x="6635996" y="906780"/>
          <a:ext cx="1434486" cy="120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Fall 2019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 Module</a:t>
          </a:r>
          <a:endParaRPr lang="en-US" sz="2000" kern="1200" dirty="0"/>
        </a:p>
      </dsp:txBody>
      <dsp:txXfrm>
        <a:off x="6695016" y="965800"/>
        <a:ext cx="1316446" cy="109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98B4-FD4D-4CFF-9F4E-A1D328D4BE7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C83A6-A139-4104-88FB-E19EA7F6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Data: Confusion</a:t>
            </a:r>
            <a:r>
              <a:rPr lang="en-US" baseline="0" dirty="0" smtClean="0"/>
              <a:t> with non school staff, </a:t>
            </a:r>
            <a:r>
              <a:rPr lang="en-US" dirty="0" smtClean="0"/>
              <a:t>More than 2 CANS</a:t>
            </a:r>
            <a:r>
              <a:rPr lang="en-US" baseline="0" dirty="0" smtClean="0"/>
              <a:t> per year, Intake- NEW CANS, Discharge- No NEW CANS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November &amp; April vs. 6 Months</a:t>
            </a:r>
          </a:p>
          <a:p>
            <a:pPr marL="228600" indent="-228600">
              <a:buAutoNum type="arabicPeriod"/>
            </a:pPr>
            <a:r>
              <a:rPr lang="en-US" dirty="0" smtClean="0"/>
              <a:t>Non SBP thinking it was triggered by accident &amp; having deleted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17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4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 ASEBA</a:t>
            </a:r>
            <a:r>
              <a:rPr lang="en-US" baseline="0" dirty="0" smtClean="0"/>
              <a:t> ---hard to understand, </a:t>
            </a:r>
            <a:r>
              <a:rPr lang="en-US" dirty="0" smtClean="0"/>
              <a:t>Minimal “Analysis”</a:t>
            </a:r>
          </a:p>
          <a:p>
            <a:r>
              <a:rPr lang="en-US" dirty="0" smtClean="0"/>
              <a:t>Allow</a:t>
            </a:r>
            <a:r>
              <a:rPr lang="en-US" baseline="0" dirty="0" smtClean="0"/>
              <a:t> school teams to have a shared understanding of S&amp;N</a:t>
            </a:r>
          </a:p>
          <a:p>
            <a:r>
              <a:rPr lang="en-US" baseline="0" dirty="0" smtClean="0"/>
              <a:t>Ease of Sharing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7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Difficulty– Created challenging conversations with families</a:t>
            </a:r>
          </a:p>
          <a:p>
            <a:pPr marL="228600" indent="-228600">
              <a:buAutoNum type="arabicPeriod"/>
            </a:pPr>
            <a:r>
              <a:rPr lang="en-US" dirty="0" smtClean="0"/>
              <a:t>Data: Confusion</a:t>
            </a:r>
            <a:r>
              <a:rPr lang="en-US" baseline="0" dirty="0" smtClean="0"/>
              <a:t> with non school staff, </a:t>
            </a:r>
            <a:r>
              <a:rPr lang="en-US" dirty="0" smtClean="0"/>
              <a:t>More than 2 CANS</a:t>
            </a:r>
            <a:r>
              <a:rPr lang="en-US" baseline="0" dirty="0" smtClean="0"/>
              <a:t> per year, Intake- NEW CANS, Discharge- No NEW CANS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November &amp; April vs. 6 Months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Waterfall from Core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kids from each SBP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3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VT State laws to protect students from bullying and harassment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83A6-A139-4104-88FB-E19EA7F611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6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2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3EA8-6E24-4261-BE7D-785DA4254F8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23E0-9BD0-4797-AFAA-98372C72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3rabv-pjiAhWtVt8KHU19DT0QjRx6BAgBEAU&amp;url=http://time.com/4509858/mini-habits-goal-setting/&amp;psig=AOvVaw0PJ4KYFdXubqFEUER_Lgqx&amp;ust=155785247487855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B6JyX-5jiAhWsUt8KHZmCCskQjRx6BAgBEAU&amp;url=http://www.startribune.com/questions-to-ask-your-home-inspector-before-hiring-and-my-two-cents/477378513/&amp;psig=AOvVaw3ZdMcE2z5ByRTqWEjmNSzb&amp;ust=155785256103755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CANS School Module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8153400" cy="12192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Amy Irish, MA, BCBA</a:t>
            </a:r>
          </a:p>
          <a:p>
            <a:r>
              <a:rPr lang="en-US" dirty="0" smtClean="0"/>
              <a:t>Northwestern Counseling &amp; Support Services</a:t>
            </a:r>
            <a:endParaRPr lang="en-US" dirty="0"/>
          </a:p>
        </p:txBody>
      </p:sp>
      <p:pic>
        <p:nvPicPr>
          <p:cNvPr id="2053" name="Picture 5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78" y="1712778"/>
            <a:ext cx="2942844" cy="27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We Have Learned…</a:t>
            </a:r>
            <a:endParaRPr lang="en-US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2362200"/>
            <a:ext cx="4724400" cy="3916363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Point Struggles</a:t>
            </a:r>
          </a:p>
          <a:p>
            <a:pPr lvl="1"/>
            <a:r>
              <a:rPr lang="en-US" dirty="0" smtClean="0"/>
              <a:t>Intake &amp; Discharge from School Programs</a:t>
            </a:r>
          </a:p>
          <a:p>
            <a:pPr lvl="1"/>
            <a:r>
              <a:rPr lang="en-US" dirty="0" smtClean="0"/>
              <a:t>Triggering Challenges</a:t>
            </a:r>
          </a:p>
          <a:p>
            <a:pPr lvl="1"/>
            <a:r>
              <a:rPr lang="en-US" dirty="0" smtClean="0"/>
              <a:t>Confusion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54330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Pilot Spring 2019:</a:t>
            </a:r>
            <a:br>
              <a:rPr lang="en-US" b="1" dirty="0" smtClean="0"/>
            </a:br>
            <a:r>
              <a:rPr lang="en-US" sz="2200" b="1" i="1" dirty="0" smtClean="0"/>
              <a:t>How We Adjusted</a:t>
            </a:r>
            <a:endParaRPr lang="en-US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Separated School CANS Module from Core CANS</a:t>
            </a:r>
          </a:p>
          <a:p>
            <a:r>
              <a:rPr lang="en-US" dirty="0" smtClean="0"/>
              <a:t>Developed hierarchy for who is triggered the School CANS</a:t>
            </a:r>
          </a:p>
          <a:p>
            <a:r>
              <a:rPr lang="en-US" dirty="0" smtClean="0"/>
              <a:t>Developed Trigger Schedule </a:t>
            </a:r>
          </a:p>
          <a:p>
            <a:pPr lvl="1"/>
            <a:r>
              <a:rPr lang="en-US" dirty="0" smtClean="0"/>
              <a:t>SBP Intake</a:t>
            </a:r>
          </a:p>
          <a:p>
            <a:pPr lvl="1"/>
            <a:r>
              <a:rPr lang="en-US" dirty="0" smtClean="0"/>
              <a:t>October </a:t>
            </a:r>
            <a:r>
              <a:rPr lang="en-US" dirty="0" smtClean="0"/>
              <a:t>&amp; April</a:t>
            </a:r>
          </a:p>
          <a:p>
            <a:pPr lvl="1"/>
            <a:r>
              <a:rPr lang="en-US" dirty="0" smtClean="0"/>
              <a:t>Discharge from SBP</a:t>
            </a:r>
          </a:p>
          <a:p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64853"/>
            <a:ext cx="3114675" cy="9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Going…</a:t>
            </a:r>
            <a:endParaRPr lang="en-US" dirty="0"/>
          </a:p>
        </p:txBody>
      </p:sp>
      <p:pic>
        <p:nvPicPr>
          <p:cNvPr id="1026" name="Picture 2" descr="Image result for goa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4933950" cy="32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Strengths Sections</a:t>
            </a:r>
          </a:p>
          <a:p>
            <a:r>
              <a:rPr lang="en-US" dirty="0" err="1" smtClean="0"/>
              <a:t>Communimetric</a:t>
            </a:r>
            <a:endParaRPr lang="en-US" dirty="0" smtClean="0"/>
          </a:p>
          <a:p>
            <a:r>
              <a:rPr lang="en-US" dirty="0" smtClean="0"/>
              <a:t>Treatment Planning</a:t>
            </a:r>
          </a:p>
          <a:p>
            <a:r>
              <a:rPr lang="en-US" dirty="0" smtClean="0"/>
              <a:t>Statewide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Thoughts, Questions &amp; Conversation…</a:t>
            </a:r>
            <a:endParaRPr lang="en-US" dirty="0"/>
          </a:p>
        </p:txBody>
      </p:sp>
      <p:pic>
        <p:nvPicPr>
          <p:cNvPr id="2050" name="Picture 2" descr="Image result for ques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913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CANS School Module: Who &amp; What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320665"/>
              </p:ext>
            </p:extLst>
          </p:nvPr>
        </p:nvGraphicFramePr>
        <p:xfrm>
          <a:off x="533400" y="2057400"/>
          <a:ext cx="8077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23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 the Core CANS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Why Do we need Data?</a:t>
            </a:r>
          </a:p>
          <a:p>
            <a:pPr lvl="1"/>
            <a:r>
              <a:rPr lang="en-US" dirty="0" smtClean="0"/>
              <a:t>Success Beyond Six</a:t>
            </a:r>
          </a:p>
          <a:p>
            <a:pPr lvl="1"/>
            <a:r>
              <a:rPr lang="en-US" dirty="0" smtClean="0"/>
              <a:t>Reporting to the Vermont Department of Mental Health &amp; VT Legislature</a:t>
            </a:r>
          </a:p>
          <a:p>
            <a:r>
              <a:rPr lang="en-US" b="1" dirty="0" smtClean="0"/>
              <a:t>Why The Move to Core CANS?</a:t>
            </a:r>
          </a:p>
          <a:p>
            <a:pPr lvl="1"/>
            <a:r>
              <a:rPr lang="en-US" dirty="0" smtClean="0"/>
              <a:t>More meaningful data for families, clients &amp; schools</a:t>
            </a:r>
          </a:p>
          <a:p>
            <a:pPr lvl="1"/>
            <a:r>
              <a:rPr lang="en-US" dirty="0" smtClean="0"/>
              <a:t>Quick &amp; Easy Sharing at team meetings</a:t>
            </a:r>
          </a:p>
          <a:p>
            <a:pPr lvl="1"/>
            <a:r>
              <a:rPr lang="en-US" dirty="0" smtClean="0"/>
              <a:t>Ability to look for impact across domains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158498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 </a:t>
            </a:r>
            <a:r>
              <a:rPr lang="en-US" b="1" u="sng" dirty="0" smtClean="0"/>
              <a:t>NOT</a:t>
            </a:r>
            <a:r>
              <a:rPr lang="en-US" b="1" dirty="0" smtClean="0"/>
              <a:t> the Core </a:t>
            </a:r>
            <a:r>
              <a:rPr lang="en-US" b="1" dirty="0" smtClean="0"/>
              <a:t>CANS</a:t>
            </a:r>
            <a:endParaRPr lang="en-US" sz="27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Difficulty Sharing </a:t>
            </a:r>
          </a:p>
          <a:p>
            <a:pPr lvl="1"/>
            <a:r>
              <a:rPr lang="en-US" dirty="0" smtClean="0"/>
              <a:t>Parental Substance Use</a:t>
            </a:r>
          </a:p>
          <a:p>
            <a:pPr lvl="1"/>
            <a:r>
              <a:rPr lang="en-US" dirty="0" smtClean="0"/>
              <a:t>Family resistance to share information</a:t>
            </a:r>
            <a:endParaRPr lang="en-US" b="1" dirty="0" smtClean="0"/>
          </a:p>
          <a:p>
            <a:r>
              <a:rPr lang="en-US" b="1" dirty="0" smtClean="0"/>
              <a:t>Wasn’t Reflecting True Impact</a:t>
            </a:r>
          </a:p>
          <a:p>
            <a:pPr lvl="1"/>
            <a:r>
              <a:rPr lang="en-US" dirty="0" smtClean="0"/>
              <a:t>Minimal questions that addressed school </a:t>
            </a:r>
          </a:p>
          <a:p>
            <a:pPr lvl="1"/>
            <a:r>
              <a:rPr lang="en-US" dirty="0" smtClean="0"/>
              <a:t>Questions didn’t hit at the level of needs students in BI Programs were presenting with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Pilot: Fall 2018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/>
          <a:p>
            <a:r>
              <a:rPr lang="en-US" dirty="0" smtClean="0"/>
              <a:t>Developed a Subcommittee &amp; PDSA</a:t>
            </a:r>
          </a:p>
          <a:p>
            <a:r>
              <a:rPr lang="en-US" dirty="0" smtClean="0"/>
              <a:t>Identified Adjustments</a:t>
            </a:r>
          </a:p>
          <a:p>
            <a:r>
              <a:rPr lang="en-US" dirty="0" smtClean="0"/>
              <a:t>Built CANS School Module into Core CANS</a:t>
            </a:r>
            <a:endParaRPr lang="en-US" dirty="0"/>
          </a:p>
          <a:p>
            <a:r>
              <a:rPr lang="en-US" dirty="0" smtClean="0"/>
              <a:t>Small pilot group</a:t>
            </a:r>
          </a:p>
          <a:p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24532" r="26075" b="26134"/>
          <a:stretch/>
        </p:blipFill>
        <p:spPr bwMode="auto">
          <a:xfrm>
            <a:off x="5409653" y="3733800"/>
            <a:ext cx="3377514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18694" r="25773" b="14915"/>
          <a:stretch/>
        </p:blipFill>
        <p:spPr bwMode="auto">
          <a:xfrm>
            <a:off x="4495800" y="2362200"/>
            <a:ext cx="3377514" cy="2206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62" y="1371600"/>
            <a:ext cx="2428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2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the CANS School Module </a:t>
            </a:r>
            <a:br>
              <a:rPr lang="en-US" b="1" dirty="0" smtClean="0"/>
            </a:br>
            <a:r>
              <a:rPr lang="en-US" sz="2700" b="1" i="1" dirty="0" smtClean="0"/>
              <a:t>Embedded In Core CANS</a:t>
            </a:r>
            <a:endParaRPr lang="en-US" sz="27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>
            <a:normAutofit/>
          </a:bodyPr>
          <a:lstStyle/>
          <a:p>
            <a:r>
              <a:rPr lang="en-US" b="1" dirty="0" smtClean="0"/>
              <a:t>Why Embedded</a:t>
            </a:r>
          </a:p>
          <a:p>
            <a:pPr lvl="1"/>
            <a:r>
              <a:rPr lang="en-US" dirty="0" smtClean="0"/>
              <a:t>Already triggering Core</a:t>
            </a:r>
          </a:p>
          <a:p>
            <a:pPr lvl="1"/>
            <a:r>
              <a:rPr lang="en-US" dirty="0" smtClean="0"/>
              <a:t>Minimize number of assessments</a:t>
            </a:r>
          </a:p>
          <a:p>
            <a:pPr lvl="1"/>
            <a:r>
              <a:rPr lang="en-US" dirty="0" smtClean="0"/>
              <a:t>Increased Collaboration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8" name="Picture 4" descr="https://static.parade.com/wp-content/uploads/2017/07/Cool-for-Back-to-School-Kids-F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96" y="2065339"/>
            <a:ext cx="4009918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533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School Module?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t="24880" r="40463" b="5842"/>
          <a:stretch/>
        </p:blipFill>
        <p:spPr bwMode="auto">
          <a:xfrm>
            <a:off x="2507528" y="1295400"/>
            <a:ext cx="4128941" cy="475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0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Adjust?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r>
              <a:rPr lang="en-US" dirty="0" smtClean="0"/>
              <a:t>Bullying &amp; Harassment</a:t>
            </a:r>
          </a:p>
          <a:p>
            <a:r>
              <a:rPr lang="en-US" dirty="0" smtClean="0"/>
              <a:t>Gang Involvement</a:t>
            </a:r>
            <a:endParaRPr lang="en-US" dirty="0"/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48" y="2895600"/>
            <a:ext cx="5484812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402</Words>
  <Application>Microsoft Office PowerPoint</Application>
  <PresentationFormat>On-screen Show (4:3)</PresentationFormat>
  <Paragraphs>91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CANS School Module</vt:lpstr>
      <vt:lpstr>CANS School Module: Who &amp; What</vt:lpstr>
      <vt:lpstr>Why the Core CANS</vt:lpstr>
      <vt:lpstr>Why NOT the Core CANS</vt:lpstr>
      <vt:lpstr>Pilot: Fall 2018</vt:lpstr>
      <vt:lpstr>Why the CANS School Module  Embedded In Core CANS</vt:lpstr>
      <vt:lpstr>Communication Protocol</vt:lpstr>
      <vt:lpstr>What is the School Module?</vt:lpstr>
      <vt:lpstr>What Did We Adjust?</vt:lpstr>
      <vt:lpstr>What We Have Learned…</vt:lpstr>
      <vt:lpstr>Pilot Spring 2019: How We Adjusted</vt:lpstr>
      <vt:lpstr>Where We Are Going…</vt:lpstr>
      <vt:lpstr>Thoughts, Questions &amp; Conversation…</vt:lpstr>
    </vt:vector>
  </TitlesOfParts>
  <Company>NCSS,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CANS School Module</dc:title>
  <dc:creator>APERSONS</dc:creator>
  <cp:lastModifiedBy>APERSONS</cp:lastModifiedBy>
  <cp:revision>17</cp:revision>
  <cp:lastPrinted>2019-05-13T19:35:16Z</cp:lastPrinted>
  <dcterms:created xsi:type="dcterms:W3CDTF">2019-05-10T14:13:10Z</dcterms:created>
  <dcterms:modified xsi:type="dcterms:W3CDTF">2019-05-13T19:45:36Z</dcterms:modified>
</cp:coreProperties>
</file>