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ags/tag2.xml" ContentType="application/vnd.openxmlformats-officedocument.presentationml.tags+xml"/>
  <Override PartName="/ppt/notesSlides/notesSlide3.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24"/>
  </p:notesMasterIdLst>
  <p:sldIdLst>
    <p:sldId id="256" r:id="rId2"/>
    <p:sldId id="452" r:id="rId3"/>
    <p:sldId id="463" r:id="rId4"/>
    <p:sldId id="257" r:id="rId5"/>
    <p:sldId id="464" r:id="rId6"/>
    <p:sldId id="446" r:id="rId7"/>
    <p:sldId id="458" r:id="rId8"/>
    <p:sldId id="465" r:id="rId9"/>
    <p:sldId id="470" r:id="rId10"/>
    <p:sldId id="471" r:id="rId11"/>
    <p:sldId id="472" r:id="rId12"/>
    <p:sldId id="286" r:id="rId13"/>
    <p:sldId id="281" r:id="rId14"/>
    <p:sldId id="473" r:id="rId15"/>
    <p:sldId id="474" r:id="rId16"/>
    <p:sldId id="469" r:id="rId17"/>
    <p:sldId id="284" r:id="rId18"/>
    <p:sldId id="460" r:id="rId19"/>
    <p:sldId id="388" r:id="rId20"/>
    <p:sldId id="280" r:id="rId21"/>
    <p:sldId id="462" r:id="rId22"/>
    <p:sldId id="45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 1" initials="R1" lastIdx="43" clrIdx="0">
    <p:extLst>
      <p:ext uri="{19B8F6BF-5375-455C-9EA6-DF929625EA0E}">
        <p15:presenceInfo xmlns:p15="http://schemas.microsoft.com/office/powerpoint/2012/main" userId="Reviewer 1" providerId="None"/>
      </p:ext>
    </p:extLst>
  </p:cmAuthor>
  <p:cmAuthor id="2" name="Valerie Wood" initials="VW" lastIdx="1" clrIdx="1">
    <p:extLst>
      <p:ext uri="{19B8F6BF-5375-455C-9EA6-DF929625EA0E}">
        <p15:presenceInfo xmlns:p15="http://schemas.microsoft.com/office/powerpoint/2012/main" userId="S-1-5-21-1927042371-1281626651-2564270254-5732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A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69" d="100"/>
          <a:sy n="69" d="100"/>
        </p:scale>
        <p:origin x="78" y="126"/>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file:///\\ahs\ahsfiles\Users\DMH\Alison.Krompf\CANS\SBC%20CANS\Combined%20SBC%20CANS%20Data.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ahs\ahsfiles\Users\DMH\Alison.Krompf\CANS\SBC%20CANS\Combined%20SBC%20CANS%20Data.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28782669771913"/>
          <c:y val="0.37929883764529432"/>
          <c:w val="0.59284795386492184"/>
          <c:h val="0.60131721034870644"/>
        </c:manualLayout>
      </c:layout>
      <c:pieChart>
        <c:varyColors val="1"/>
        <c:ser>
          <c:idx val="0"/>
          <c:order val="0"/>
          <c:dPt>
            <c:idx val="0"/>
            <c:bubble3D val="0"/>
            <c:spPr>
              <a:solidFill>
                <a:srgbClr val="C00000"/>
              </a:solidFill>
            </c:spPr>
            <c:extLst>
              <c:ext xmlns:c16="http://schemas.microsoft.com/office/drawing/2014/chart" uri="{C3380CC4-5D6E-409C-BE32-E72D297353CC}">
                <c16:uniqueId val="{00000001-7D89-4F87-B133-7BE1685DDEDB}"/>
              </c:ext>
            </c:extLst>
          </c:dPt>
          <c:dPt>
            <c:idx val="1"/>
            <c:bubble3D val="0"/>
            <c:spPr>
              <a:solidFill>
                <a:schemeClr val="accent5">
                  <a:lumMod val="50000"/>
                </a:schemeClr>
              </a:solidFill>
            </c:spPr>
            <c:extLst>
              <c:ext xmlns:c16="http://schemas.microsoft.com/office/drawing/2014/chart" uri="{C3380CC4-5D6E-409C-BE32-E72D297353CC}">
                <c16:uniqueId val="{00000003-7D89-4F87-B133-7BE1685DDEDB}"/>
              </c:ext>
            </c:extLst>
          </c:dPt>
          <c:dPt>
            <c:idx val="2"/>
            <c:bubble3D val="0"/>
            <c:spPr>
              <a:solidFill>
                <a:srgbClr val="108A2D"/>
              </a:solidFill>
            </c:spPr>
            <c:extLst>
              <c:ext xmlns:c16="http://schemas.microsoft.com/office/drawing/2014/chart" uri="{C3380CC4-5D6E-409C-BE32-E72D297353CC}">
                <c16:uniqueId val="{00000005-7D89-4F87-B133-7BE1685DDEDB}"/>
              </c:ext>
            </c:extLst>
          </c:dPt>
          <c:dPt>
            <c:idx val="3"/>
            <c:bubble3D val="0"/>
            <c:spPr>
              <a:solidFill>
                <a:srgbClr val="FFC000"/>
              </a:solidFill>
            </c:spPr>
            <c:extLst>
              <c:ext xmlns:c16="http://schemas.microsoft.com/office/drawing/2014/chart" uri="{C3380CC4-5D6E-409C-BE32-E72D297353CC}">
                <c16:uniqueId val="{00000007-7D89-4F87-B133-7BE1685DDEDB}"/>
              </c:ext>
            </c:extLst>
          </c:dPt>
          <c:dPt>
            <c:idx val="4"/>
            <c:bubble3D val="0"/>
            <c:spPr>
              <a:solidFill>
                <a:schemeClr val="bg1">
                  <a:lumMod val="50000"/>
                </a:schemeClr>
              </a:solidFill>
            </c:spPr>
            <c:extLst>
              <c:ext xmlns:c16="http://schemas.microsoft.com/office/drawing/2014/chart" uri="{C3380CC4-5D6E-409C-BE32-E72D297353CC}">
                <c16:uniqueId val="{00000009-7D89-4F87-B133-7BE1685DDEDB}"/>
              </c:ext>
            </c:extLst>
          </c:dPt>
          <c:dLbls>
            <c:dLbl>
              <c:idx val="4"/>
              <c:layout>
                <c:manualLayout>
                  <c:x val="-1.5687013482289073E-2"/>
                  <c:y val="7.066958296879556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D89-4F87-B133-7BE1685DDEDB}"/>
                </c:ext>
              </c:extLst>
            </c:dLbl>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'CM 36556'!$E$15:$E$19</c:f>
              <c:strCache>
                <c:ptCount val="5"/>
                <c:pt idx="0">
                  <c:v>3's</c:v>
                </c:pt>
                <c:pt idx="1">
                  <c:v>2's</c:v>
                </c:pt>
                <c:pt idx="2">
                  <c:v>1's</c:v>
                </c:pt>
                <c:pt idx="3">
                  <c:v>0's</c:v>
                </c:pt>
                <c:pt idx="4">
                  <c:v>NA</c:v>
                </c:pt>
              </c:strCache>
            </c:strRef>
          </c:cat>
          <c:val>
            <c:numRef>
              <c:f>'CM 36556'!$G$15:$G$19</c:f>
              <c:numCache>
                <c:formatCode>General</c:formatCode>
                <c:ptCount val="5"/>
                <c:pt idx="0">
                  <c:v>1</c:v>
                </c:pt>
                <c:pt idx="1">
                  <c:v>11</c:v>
                </c:pt>
                <c:pt idx="2">
                  <c:v>11</c:v>
                </c:pt>
                <c:pt idx="3">
                  <c:v>25</c:v>
                </c:pt>
                <c:pt idx="4">
                  <c:v>2</c:v>
                </c:pt>
              </c:numCache>
            </c:numRef>
          </c:val>
          <c:extLst>
            <c:ext xmlns:c16="http://schemas.microsoft.com/office/drawing/2014/chart" uri="{C3380CC4-5D6E-409C-BE32-E72D297353CC}">
              <c16:uniqueId val="{0000000A-7D89-4F87-B133-7BE1685DDEDB}"/>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76341473444851649"/>
          <c:y val="0.42007154169020011"/>
          <c:w val="0.19534816212489567"/>
          <c:h val="0.50866141732283465"/>
        </c:manualLayout>
      </c:layout>
      <c:overlay val="0"/>
    </c:legend>
    <c:plotVisOnly val="1"/>
    <c:dispBlanksAs val="gap"/>
    <c:showDLblsOverMax val="0"/>
  </c:chart>
  <c:spPr>
    <a:noFill/>
    <a:ln>
      <a:solidFill>
        <a:schemeClr val="accent6">
          <a:lumMod val="75000"/>
        </a:schemeClr>
      </a:solidFill>
    </a:ln>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b="1">
                <a:latin typeface="Arial" panose="020B0604020202020204" pitchFamily="34" charset="0"/>
                <a:cs typeface="Arial" panose="020B0604020202020204" pitchFamily="34" charset="0"/>
              </a:rPr>
              <a:t>Support Intensity of Caseload per Clinician  </a:t>
            </a:r>
          </a:p>
          <a:p>
            <a:pPr>
              <a:defRPr sz="1600" b="1">
                <a:latin typeface="Arial" panose="020B0604020202020204" pitchFamily="34" charset="0"/>
                <a:cs typeface="Arial" panose="020B0604020202020204" pitchFamily="34" charset="0"/>
              </a:defRPr>
            </a:pPr>
            <a:endParaRPr lang="en-US" sz="1600" b="1">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012344706911636"/>
          <c:y val="0.14898148148148149"/>
          <c:w val="0.75554330708661421"/>
          <c:h val="0.63771580635753877"/>
        </c:manualLayout>
      </c:layout>
      <c:barChart>
        <c:barDir val="bar"/>
        <c:grouping val="clustered"/>
        <c:varyColors val="0"/>
        <c:ser>
          <c:idx val="0"/>
          <c:order val="0"/>
          <c:tx>
            <c:strRef>
              <c:f>Sheet1!$B$2</c:f>
              <c:strCache>
                <c:ptCount val="1"/>
                <c:pt idx="0">
                  <c:v>Caseload Acuity</c:v>
                </c:pt>
              </c:strCache>
            </c:strRef>
          </c:tx>
          <c:spPr>
            <a:solidFill>
              <a:schemeClr val="bg2">
                <a:lumMod val="50000"/>
              </a:schemeClr>
            </a:solidFill>
            <a:ln>
              <a:noFill/>
            </a:ln>
            <a:effectLst/>
          </c:spPr>
          <c:invertIfNegative val="0"/>
          <c:cat>
            <c:strRef>
              <c:f>Sheet1!$A$3:$A$12</c:f>
              <c:strCache>
                <c:ptCount val="10"/>
                <c:pt idx="0">
                  <c:v>Clarice Starling</c:v>
                </c:pt>
                <c:pt idx="1">
                  <c:v>Bridget Jones</c:v>
                </c:pt>
                <c:pt idx="2">
                  <c:v>Tony Stark</c:v>
                </c:pt>
                <c:pt idx="3">
                  <c:v>McLovin</c:v>
                </c:pt>
                <c:pt idx="4">
                  <c:v>Kim Jong-un</c:v>
                </c:pt>
                <c:pt idx="5">
                  <c:v>Elle Woods</c:v>
                </c:pt>
                <c:pt idx="6">
                  <c:v>Ron Burgundy</c:v>
                </c:pt>
                <c:pt idx="7">
                  <c:v>Wade Wilson</c:v>
                </c:pt>
                <c:pt idx="8">
                  <c:v>Regina George</c:v>
                </c:pt>
                <c:pt idx="9">
                  <c:v>Walter Sobchak</c:v>
                </c:pt>
              </c:strCache>
            </c:strRef>
          </c:cat>
          <c:val>
            <c:numRef>
              <c:f>Sheet1!$B$3:$B$12</c:f>
              <c:numCache>
                <c:formatCode>General</c:formatCode>
                <c:ptCount val="10"/>
                <c:pt idx="0">
                  <c:v>50</c:v>
                </c:pt>
                <c:pt idx="1">
                  <c:v>52</c:v>
                </c:pt>
                <c:pt idx="2">
                  <c:v>52</c:v>
                </c:pt>
                <c:pt idx="3">
                  <c:v>55</c:v>
                </c:pt>
                <c:pt idx="4">
                  <c:v>56</c:v>
                </c:pt>
                <c:pt idx="5">
                  <c:v>61</c:v>
                </c:pt>
                <c:pt idx="6">
                  <c:v>63</c:v>
                </c:pt>
                <c:pt idx="7">
                  <c:v>66</c:v>
                </c:pt>
                <c:pt idx="8">
                  <c:v>68</c:v>
                </c:pt>
                <c:pt idx="9">
                  <c:v>76</c:v>
                </c:pt>
              </c:numCache>
            </c:numRef>
          </c:val>
          <c:extLst>
            <c:ext xmlns:c16="http://schemas.microsoft.com/office/drawing/2014/chart" uri="{C3380CC4-5D6E-409C-BE32-E72D297353CC}">
              <c16:uniqueId val="{00000000-7EA3-4A11-85CD-5C1725B1B0B5}"/>
            </c:ext>
          </c:extLst>
        </c:ser>
        <c:ser>
          <c:idx val="1"/>
          <c:order val="1"/>
          <c:tx>
            <c:strRef>
              <c:f>Sheet1!$C$2</c:f>
              <c:strCache>
                <c:ptCount val="1"/>
                <c:pt idx="0">
                  <c:v># of clients</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Sheet1!$A$3:$A$12</c:f>
              <c:strCache>
                <c:ptCount val="10"/>
                <c:pt idx="0">
                  <c:v>Clarice Starling</c:v>
                </c:pt>
                <c:pt idx="1">
                  <c:v>Bridget Jones</c:v>
                </c:pt>
                <c:pt idx="2">
                  <c:v>Tony Stark</c:v>
                </c:pt>
                <c:pt idx="3">
                  <c:v>McLovin</c:v>
                </c:pt>
                <c:pt idx="4">
                  <c:v>Kim Jong-un</c:v>
                </c:pt>
                <c:pt idx="5">
                  <c:v>Elle Woods</c:v>
                </c:pt>
                <c:pt idx="6">
                  <c:v>Ron Burgundy</c:v>
                </c:pt>
                <c:pt idx="7">
                  <c:v>Wade Wilson</c:v>
                </c:pt>
                <c:pt idx="8">
                  <c:v>Regina George</c:v>
                </c:pt>
                <c:pt idx="9">
                  <c:v>Walter Sobchak</c:v>
                </c:pt>
              </c:strCache>
            </c:strRef>
          </c:cat>
          <c:val>
            <c:numRef>
              <c:f>Sheet1!$C$3:$C$12</c:f>
              <c:numCache>
                <c:formatCode>General</c:formatCode>
                <c:ptCount val="10"/>
                <c:pt idx="0">
                  <c:v>23</c:v>
                </c:pt>
                <c:pt idx="1">
                  <c:v>25</c:v>
                </c:pt>
                <c:pt idx="2">
                  <c:v>27</c:v>
                </c:pt>
                <c:pt idx="3">
                  <c:v>25</c:v>
                </c:pt>
                <c:pt idx="4">
                  <c:v>28</c:v>
                </c:pt>
                <c:pt idx="5">
                  <c:v>24</c:v>
                </c:pt>
                <c:pt idx="6">
                  <c:v>22</c:v>
                </c:pt>
                <c:pt idx="7">
                  <c:v>23</c:v>
                </c:pt>
                <c:pt idx="8">
                  <c:v>21</c:v>
                </c:pt>
                <c:pt idx="9">
                  <c:v>19</c:v>
                </c:pt>
              </c:numCache>
            </c:numRef>
          </c:val>
          <c:extLst>
            <c:ext xmlns:c16="http://schemas.microsoft.com/office/drawing/2014/chart" uri="{C3380CC4-5D6E-409C-BE32-E72D297353CC}">
              <c16:uniqueId val="{00000001-7EA3-4A11-85CD-5C1725B1B0B5}"/>
            </c:ext>
          </c:extLst>
        </c:ser>
        <c:dLbls>
          <c:showLegendKey val="0"/>
          <c:showVal val="0"/>
          <c:showCatName val="0"/>
          <c:showSerName val="0"/>
          <c:showPercent val="0"/>
          <c:showBubbleSize val="0"/>
        </c:dLbls>
        <c:gapWidth val="182"/>
        <c:axId val="318497544"/>
        <c:axId val="313276400"/>
      </c:barChart>
      <c:catAx>
        <c:axId val="318497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3276400"/>
        <c:crosses val="autoZero"/>
        <c:auto val="1"/>
        <c:lblAlgn val="ctr"/>
        <c:lblOffset val="100"/>
        <c:noMultiLvlLbl val="0"/>
      </c:catAx>
      <c:valAx>
        <c:axId val="3132764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8497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918064617675884"/>
          <c:y val="0.34490740740740738"/>
          <c:w val="0.56587171289008675"/>
          <c:h val="0.62639994459927117"/>
        </c:manualLayout>
      </c:layout>
      <c:pieChart>
        <c:varyColors val="1"/>
        <c:ser>
          <c:idx val="0"/>
          <c:order val="0"/>
          <c:dPt>
            <c:idx val="0"/>
            <c:bubble3D val="0"/>
            <c:spPr>
              <a:solidFill>
                <a:srgbClr val="C00000"/>
              </a:solidFill>
            </c:spPr>
            <c:extLst>
              <c:ext xmlns:c16="http://schemas.microsoft.com/office/drawing/2014/chart" uri="{C3380CC4-5D6E-409C-BE32-E72D297353CC}">
                <c16:uniqueId val="{00000001-C326-47C9-96F2-8D25D72A2558}"/>
              </c:ext>
            </c:extLst>
          </c:dPt>
          <c:dPt>
            <c:idx val="1"/>
            <c:bubble3D val="0"/>
            <c:spPr>
              <a:solidFill>
                <a:schemeClr val="accent5">
                  <a:lumMod val="50000"/>
                </a:schemeClr>
              </a:solidFill>
            </c:spPr>
            <c:extLst>
              <c:ext xmlns:c16="http://schemas.microsoft.com/office/drawing/2014/chart" uri="{C3380CC4-5D6E-409C-BE32-E72D297353CC}">
                <c16:uniqueId val="{00000003-C326-47C9-96F2-8D25D72A2558}"/>
              </c:ext>
            </c:extLst>
          </c:dPt>
          <c:dPt>
            <c:idx val="2"/>
            <c:bubble3D val="0"/>
            <c:spPr>
              <a:solidFill>
                <a:srgbClr val="108A2D"/>
              </a:solidFill>
            </c:spPr>
            <c:extLst>
              <c:ext xmlns:c16="http://schemas.microsoft.com/office/drawing/2014/chart" uri="{C3380CC4-5D6E-409C-BE32-E72D297353CC}">
                <c16:uniqueId val="{00000005-C326-47C9-96F2-8D25D72A2558}"/>
              </c:ext>
            </c:extLst>
          </c:dPt>
          <c:dPt>
            <c:idx val="3"/>
            <c:bubble3D val="0"/>
            <c:spPr>
              <a:solidFill>
                <a:srgbClr val="FFC000"/>
              </a:solidFill>
            </c:spPr>
            <c:extLst>
              <c:ext xmlns:c16="http://schemas.microsoft.com/office/drawing/2014/chart" uri="{C3380CC4-5D6E-409C-BE32-E72D297353CC}">
                <c16:uniqueId val="{00000007-C326-47C9-96F2-8D25D72A2558}"/>
              </c:ext>
            </c:extLst>
          </c:dPt>
          <c:dPt>
            <c:idx val="4"/>
            <c:bubble3D val="0"/>
            <c:spPr>
              <a:solidFill>
                <a:schemeClr val="bg1">
                  <a:lumMod val="50000"/>
                </a:schemeClr>
              </a:solidFill>
            </c:spPr>
            <c:extLst>
              <c:ext xmlns:c16="http://schemas.microsoft.com/office/drawing/2014/chart" uri="{C3380CC4-5D6E-409C-BE32-E72D297353CC}">
                <c16:uniqueId val="{00000009-C326-47C9-96F2-8D25D72A2558}"/>
              </c:ext>
            </c:extLst>
          </c:dPt>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'CM 36556'!$E$15:$E$19</c:f>
              <c:strCache>
                <c:ptCount val="5"/>
                <c:pt idx="0">
                  <c:v>3's</c:v>
                </c:pt>
                <c:pt idx="1">
                  <c:v>2's</c:v>
                </c:pt>
                <c:pt idx="2">
                  <c:v>1's</c:v>
                </c:pt>
                <c:pt idx="3">
                  <c:v>0's</c:v>
                </c:pt>
                <c:pt idx="4">
                  <c:v>NA</c:v>
                </c:pt>
              </c:strCache>
            </c:strRef>
          </c:cat>
          <c:val>
            <c:numRef>
              <c:f>'CM 36556'!$F$15:$F$19</c:f>
              <c:numCache>
                <c:formatCode>General</c:formatCode>
                <c:ptCount val="5"/>
                <c:pt idx="0">
                  <c:v>4</c:v>
                </c:pt>
                <c:pt idx="1">
                  <c:v>11</c:v>
                </c:pt>
                <c:pt idx="2">
                  <c:v>8</c:v>
                </c:pt>
                <c:pt idx="3">
                  <c:v>25</c:v>
                </c:pt>
                <c:pt idx="4">
                  <c:v>2</c:v>
                </c:pt>
              </c:numCache>
            </c:numRef>
          </c:val>
          <c:extLst>
            <c:ext xmlns:c16="http://schemas.microsoft.com/office/drawing/2014/chart" uri="{C3380CC4-5D6E-409C-BE32-E72D297353CC}">
              <c16:uniqueId val="{0000000A-C326-47C9-96F2-8D25D72A2558}"/>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82699110998221992"/>
          <c:y val="0.41444566264659954"/>
          <c:w val="0.16093933192271667"/>
          <c:h val="0.50866141732283465"/>
        </c:manualLayout>
      </c:layout>
      <c:overlay val="0"/>
    </c:legend>
    <c:plotVisOnly val="1"/>
    <c:dispBlanksAs val="zero"/>
    <c:showDLblsOverMax val="0"/>
  </c:chart>
  <c:spPr>
    <a:ln>
      <a:solidFill>
        <a:schemeClr val="accent6">
          <a:lumMod val="50000"/>
        </a:schemeClr>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latin typeface="Arial" panose="020B0604020202020204" pitchFamily="34" charset="0"/>
                <a:cs typeface="Arial" panose="020B0604020202020204" pitchFamily="34" charset="0"/>
              </a:rPr>
              <a:t>Highest</a:t>
            </a:r>
            <a:r>
              <a:rPr lang="en-US" b="1" baseline="0">
                <a:latin typeface="Arial" panose="020B0604020202020204" pitchFamily="34" charset="0"/>
                <a:cs typeface="Arial" panose="020B0604020202020204" pitchFamily="34" charset="0"/>
              </a:rPr>
              <a:t> Aggregate Scoring Items on the CANS for Children/Youth in DCF Custody</a:t>
            </a:r>
            <a:r>
              <a:rPr lang="en-US" baseline="0">
                <a:latin typeface="Arial" panose="020B0604020202020204" pitchFamily="34" charset="0"/>
                <a:cs typeface="Arial" panose="020B0604020202020204" pitchFamily="34" charset="0"/>
              </a:rPr>
              <a:t> </a:t>
            </a:r>
            <a:endParaRPr lang="en-US" sz="110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Sheet16!$B$1</c:f>
              <c:strCache>
                <c:ptCount val="1"/>
                <c:pt idx="0">
                  <c:v>Sum of Scores</c:v>
                </c:pt>
              </c:strCache>
            </c:strRef>
          </c:tx>
          <c:spPr>
            <a:solidFill>
              <a:schemeClr val="accent1"/>
            </a:solidFill>
            <a:ln>
              <a:noFill/>
            </a:ln>
            <a:effectLst/>
          </c:spPr>
          <c:invertIfNegative val="0"/>
          <c:cat>
            <c:strRef>
              <c:f>Sheet16!$A$2:$A$18</c:f>
              <c:strCache>
                <c:ptCount val="17"/>
                <c:pt idx="0">
                  <c:v>School Achievement</c:v>
                </c:pt>
                <c:pt idx="1">
                  <c:v>Depression</c:v>
                </c:pt>
                <c:pt idx="2">
                  <c:v>Living Situation</c:v>
                </c:pt>
                <c:pt idx="3">
                  <c:v>School Behavior</c:v>
                </c:pt>
                <c:pt idx="4">
                  <c:v>Anger Control</c:v>
                </c:pt>
                <c:pt idx="5">
                  <c:v>Lack of Stable Family Strength</c:v>
                </c:pt>
                <c:pt idx="6">
                  <c:v>Oppositional</c:v>
                </c:pt>
                <c:pt idx="7">
                  <c:v>Lack of Relationship Permanence</c:v>
                </c:pt>
                <c:pt idx="8">
                  <c:v>Lack of Interpersonal Skills</c:v>
                </c:pt>
                <c:pt idx="9">
                  <c:v>Attention Deficit Impulse Control</c:v>
                </c:pt>
                <c:pt idx="10">
                  <c:v>Anxiety</c:v>
                </c:pt>
                <c:pt idx="11">
                  <c:v>Lack of Child Involvement with Care</c:v>
                </c:pt>
                <c:pt idx="12">
                  <c:v>Lack of Optimism</c:v>
                </c:pt>
                <c:pt idx="13">
                  <c:v>Family Discord</c:v>
                </c:pt>
                <c:pt idx="14">
                  <c:v>Adjustment to Trauma</c:v>
                </c:pt>
                <c:pt idx="15">
                  <c:v>Lack of Resiliency</c:v>
                </c:pt>
                <c:pt idx="16">
                  <c:v>Lack of Community Connections</c:v>
                </c:pt>
              </c:strCache>
            </c:strRef>
          </c:cat>
          <c:val>
            <c:numRef>
              <c:f>Sheet16!$B$2:$B$18</c:f>
              <c:numCache>
                <c:formatCode>General</c:formatCode>
                <c:ptCount val="17"/>
                <c:pt idx="0">
                  <c:v>746</c:v>
                </c:pt>
                <c:pt idx="1">
                  <c:v>771</c:v>
                </c:pt>
                <c:pt idx="2">
                  <c:v>787</c:v>
                </c:pt>
                <c:pt idx="3">
                  <c:v>825</c:v>
                </c:pt>
                <c:pt idx="4">
                  <c:v>888</c:v>
                </c:pt>
                <c:pt idx="5">
                  <c:v>916</c:v>
                </c:pt>
                <c:pt idx="6">
                  <c:v>939</c:v>
                </c:pt>
                <c:pt idx="7">
                  <c:v>951</c:v>
                </c:pt>
                <c:pt idx="8">
                  <c:v>959</c:v>
                </c:pt>
                <c:pt idx="9">
                  <c:v>988</c:v>
                </c:pt>
                <c:pt idx="10">
                  <c:v>997</c:v>
                </c:pt>
                <c:pt idx="11">
                  <c:v>1066</c:v>
                </c:pt>
                <c:pt idx="12">
                  <c:v>1076</c:v>
                </c:pt>
                <c:pt idx="13">
                  <c:v>1091</c:v>
                </c:pt>
                <c:pt idx="14">
                  <c:v>1120</c:v>
                </c:pt>
                <c:pt idx="15">
                  <c:v>1159</c:v>
                </c:pt>
                <c:pt idx="16">
                  <c:v>1239</c:v>
                </c:pt>
              </c:numCache>
            </c:numRef>
          </c:val>
          <c:extLst>
            <c:ext xmlns:c16="http://schemas.microsoft.com/office/drawing/2014/chart" uri="{C3380CC4-5D6E-409C-BE32-E72D297353CC}">
              <c16:uniqueId val="{00000000-F24C-4697-B4D3-4A3386FC5F6D}"/>
            </c:ext>
          </c:extLst>
        </c:ser>
        <c:dLbls>
          <c:showLegendKey val="0"/>
          <c:showVal val="0"/>
          <c:showCatName val="0"/>
          <c:showSerName val="0"/>
          <c:showPercent val="0"/>
          <c:showBubbleSize val="0"/>
        </c:dLbls>
        <c:gapWidth val="182"/>
        <c:axId val="330310520"/>
        <c:axId val="330310848"/>
      </c:barChart>
      <c:catAx>
        <c:axId val="330310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310848"/>
        <c:crosses val="autoZero"/>
        <c:auto val="1"/>
        <c:lblAlgn val="ctr"/>
        <c:lblOffset val="100"/>
        <c:noMultiLvlLbl val="0"/>
      </c:catAx>
      <c:valAx>
        <c:axId val="330310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30310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 of Individuals with </a:t>
            </a:r>
            <a:r>
              <a:rPr lang="en-US" sz="1600" b="1"/>
              <a:t>Resiliency</a:t>
            </a:r>
            <a:r>
              <a:rPr lang="en-US" sz="1600"/>
              <a:t> as a Centerpiece</a:t>
            </a:r>
            <a:r>
              <a:rPr lang="en-US" sz="1600" baseline="0"/>
              <a:t> or Useful Strength (0 or 1) Over Time </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842357668254422E-2"/>
          <c:y val="0.13542145075427339"/>
          <c:w val="0.8984086711383299"/>
          <c:h val="0.67836430263319125"/>
        </c:manualLayout>
      </c:layout>
      <c:barChart>
        <c:barDir val="col"/>
        <c:grouping val="stacked"/>
        <c:varyColors val="0"/>
        <c:ser>
          <c:idx val="0"/>
          <c:order val="0"/>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Sheet2!$C$11:$E$11</c:f>
              <c:strCache>
                <c:ptCount val="3"/>
                <c:pt idx="0">
                  <c:v>Baseline</c:v>
                </c:pt>
                <c:pt idx="1">
                  <c:v>6MO</c:v>
                </c:pt>
                <c:pt idx="2">
                  <c:v>12MO</c:v>
                </c:pt>
              </c:strCache>
            </c:strRef>
          </c:cat>
          <c:val>
            <c:numRef>
              <c:f>Sheet2!$C$12:$E$12</c:f>
              <c:numCache>
                <c:formatCode>0.00%</c:formatCode>
                <c:ptCount val="3"/>
                <c:pt idx="0">
                  <c:v>0.12166172106824925</c:v>
                </c:pt>
                <c:pt idx="1">
                  <c:v>0.11409395973154363</c:v>
                </c:pt>
                <c:pt idx="2">
                  <c:v>0.19444444444444445</c:v>
                </c:pt>
              </c:numCache>
            </c:numRef>
          </c:val>
          <c:extLst>
            <c:ext xmlns:c16="http://schemas.microsoft.com/office/drawing/2014/chart" uri="{C3380CC4-5D6E-409C-BE32-E72D297353CC}">
              <c16:uniqueId val="{00000000-1829-41F3-A8CC-60622577767A}"/>
            </c:ext>
          </c:extLst>
        </c:ser>
        <c:ser>
          <c:idx val="1"/>
          <c:order val="1"/>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Sheet2!$C$11:$E$11</c:f>
              <c:strCache>
                <c:ptCount val="3"/>
                <c:pt idx="0">
                  <c:v>Baseline</c:v>
                </c:pt>
                <c:pt idx="1">
                  <c:v>6MO</c:v>
                </c:pt>
                <c:pt idx="2">
                  <c:v>12MO</c:v>
                </c:pt>
              </c:strCache>
            </c:strRef>
          </c:cat>
          <c:val>
            <c:numRef>
              <c:f>Sheet2!$C$13:$E$13</c:f>
              <c:numCache>
                <c:formatCode>0.00%</c:formatCode>
                <c:ptCount val="3"/>
                <c:pt idx="0">
                  <c:v>0.31750741839762614</c:v>
                </c:pt>
                <c:pt idx="1">
                  <c:v>0.35570469798657717</c:v>
                </c:pt>
                <c:pt idx="2">
                  <c:v>0.27777777777777779</c:v>
                </c:pt>
              </c:numCache>
            </c:numRef>
          </c:val>
          <c:extLst>
            <c:ext xmlns:c16="http://schemas.microsoft.com/office/drawing/2014/chart" uri="{C3380CC4-5D6E-409C-BE32-E72D297353CC}">
              <c16:uniqueId val="{00000001-1829-41F3-A8CC-60622577767A}"/>
            </c:ext>
          </c:extLst>
        </c:ser>
        <c:dLbls>
          <c:showLegendKey val="0"/>
          <c:showVal val="0"/>
          <c:showCatName val="0"/>
          <c:showSerName val="0"/>
          <c:showPercent val="0"/>
          <c:showBubbleSize val="0"/>
        </c:dLbls>
        <c:gapWidth val="150"/>
        <c:overlap val="100"/>
        <c:axId val="477346776"/>
        <c:axId val="477344480"/>
      </c:barChart>
      <c:catAx>
        <c:axId val="477346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7344480"/>
        <c:crosses val="autoZero"/>
        <c:auto val="1"/>
        <c:lblAlgn val="ctr"/>
        <c:lblOffset val="100"/>
        <c:noMultiLvlLbl val="0"/>
      </c:catAx>
      <c:valAx>
        <c:axId val="477344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7346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64518187675727E-2"/>
          <c:y val="0.16213732958056276"/>
          <c:w val="0.88218876582731653"/>
          <c:h val="0.68580528388879447"/>
        </c:manualLayout>
      </c:layout>
      <c:barChart>
        <c:barDir val="col"/>
        <c:grouping val="stacked"/>
        <c:varyColors val="0"/>
        <c:ser>
          <c:idx val="0"/>
          <c:order val="0"/>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Sheet8!$B$7:$D$7</c:f>
              <c:strCache>
                <c:ptCount val="3"/>
                <c:pt idx="0">
                  <c:v>Baseline</c:v>
                </c:pt>
                <c:pt idx="1">
                  <c:v>6MO</c:v>
                </c:pt>
                <c:pt idx="2">
                  <c:v>12MO</c:v>
                </c:pt>
              </c:strCache>
            </c:strRef>
          </c:cat>
          <c:val>
            <c:numRef>
              <c:f>Sheet8!$B$8:$D$8</c:f>
              <c:numCache>
                <c:formatCode>0.00%</c:formatCode>
                <c:ptCount val="3"/>
                <c:pt idx="0">
                  <c:v>0.12462908011869436</c:v>
                </c:pt>
                <c:pt idx="1">
                  <c:v>0.15436241610738255</c:v>
                </c:pt>
                <c:pt idx="2">
                  <c:v>0.16666666666666666</c:v>
                </c:pt>
              </c:numCache>
            </c:numRef>
          </c:val>
          <c:extLst>
            <c:ext xmlns:c16="http://schemas.microsoft.com/office/drawing/2014/chart" uri="{C3380CC4-5D6E-409C-BE32-E72D297353CC}">
              <c16:uniqueId val="{00000000-C797-4F24-A48C-BD8FC8BE2F87}"/>
            </c:ext>
          </c:extLst>
        </c:ser>
        <c:ser>
          <c:idx val="1"/>
          <c:order val="1"/>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Sheet8!$B$7:$D$7</c:f>
              <c:strCache>
                <c:ptCount val="3"/>
                <c:pt idx="0">
                  <c:v>Baseline</c:v>
                </c:pt>
                <c:pt idx="1">
                  <c:v>6MO</c:v>
                </c:pt>
                <c:pt idx="2">
                  <c:v>12MO</c:v>
                </c:pt>
              </c:strCache>
            </c:strRef>
          </c:cat>
          <c:val>
            <c:numRef>
              <c:f>Sheet8!$B$9:$D$9</c:f>
              <c:numCache>
                <c:formatCode>0.00%</c:formatCode>
                <c:ptCount val="3"/>
                <c:pt idx="0">
                  <c:v>0.24035608308605341</c:v>
                </c:pt>
                <c:pt idx="1">
                  <c:v>0.29530201342281881</c:v>
                </c:pt>
                <c:pt idx="2">
                  <c:v>0.31944444444444442</c:v>
                </c:pt>
              </c:numCache>
            </c:numRef>
          </c:val>
          <c:extLst>
            <c:ext xmlns:c16="http://schemas.microsoft.com/office/drawing/2014/chart" uri="{C3380CC4-5D6E-409C-BE32-E72D297353CC}">
              <c16:uniqueId val="{00000001-C797-4F24-A48C-BD8FC8BE2F87}"/>
            </c:ext>
          </c:extLst>
        </c:ser>
        <c:dLbls>
          <c:showLegendKey val="0"/>
          <c:showVal val="0"/>
          <c:showCatName val="0"/>
          <c:showSerName val="0"/>
          <c:showPercent val="0"/>
          <c:showBubbleSize val="0"/>
        </c:dLbls>
        <c:gapWidth val="150"/>
        <c:overlap val="100"/>
        <c:axId val="477881760"/>
        <c:axId val="477882088"/>
      </c:barChart>
      <c:catAx>
        <c:axId val="47788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77882088"/>
        <c:crosses val="autoZero"/>
        <c:auto val="1"/>
        <c:lblAlgn val="ctr"/>
        <c:lblOffset val="100"/>
        <c:noMultiLvlLbl val="0"/>
      </c:catAx>
      <c:valAx>
        <c:axId val="477882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7788176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b="0" dirty="0">
                <a:latin typeface="Arial" panose="020B0604020202020204" pitchFamily="34" charset="0"/>
                <a:cs typeface="Arial" panose="020B0604020202020204" pitchFamily="34" charset="0"/>
              </a:rPr>
              <a:t>Highest</a:t>
            </a:r>
            <a:r>
              <a:rPr lang="en-US" sz="1800" b="0" baseline="0" dirty="0">
                <a:latin typeface="Arial" panose="020B0604020202020204" pitchFamily="34" charset="0"/>
                <a:cs typeface="Arial" panose="020B0604020202020204" pitchFamily="34" charset="0"/>
              </a:rPr>
              <a:t> Scoring Items for Children/Youth Served in </a:t>
            </a:r>
            <a:r>
              <a:rPr lang="en-US" sz="1800" b="1" baseline="0" dirty="0">
                <a:latin typeface="Arial" panose="020B0604020202020204" pitchFamily="34" charset="0"/>
                <a:cs typeface="Arial" panose="020B0604020202020204" pitchFamily="34" charset="0"/>
              </a:rPr>
              <a:t>School Based Clinician</a:t>
            </a:r>
            <a:r>
              <a:rPr lang="en-US" sz="1800" b="0" baseline="0" dirty="0">
                <a:latin typeface="Arial" panose="020B0604020202020204" pitchFamily="34" charset="0"/>
                <a:cs typeface="Arial" panose="020B0604020202020204" pitchFamily="34" charset="0"/>
              </a:rPr>
              <a:t> Program, Fall 2017 </a:t>
            </a:r>
          </a:p>
          <a:p>
            <a:pPr>
              <a:defRPr sz="1800">
                <a:latin typeface="Arial" panose="020B0604020202020204" pitchFamily="34" charset="0"/>
                <a:cs typeface="Arial" panose="020B0604020202020204" pitchFamily="34" charset="0"/>
              </a:defRPr>
            </a:pPr>
            <a:r>
              <a:rPr lang="en-US" sz="1200" b="0" baseline="0" dirty="0">
                <a:latin typeface="Arial" panose="020B0604020202020204" pitchFamily="34" charset="0"/>
                <a:cs typeface="Arial" panose="020B0604020202020204" pitchFamily="34" charset="0"/>
              </a:rPr>
              <a:t>(N = 725)</a:t>
            </a:r>
            <a:endParaRPr lang="en-US" sz="1200" b="0" dirty="0">
              <a:latin typeface="Arial" panose="020B0604020202020204" pitchFamily="34" charset="0"/>
              <a:cs typeface="Arial" panose="020B0604020202020204" pitchFamily="34" charset="0"/>
            </a:endParaRPr>
          </a:p>
        </c:rich>
      </c:tx>
      <c:layout>
        <c:manualLayout>
          <c:xMode val="edge"/>
          <c:yMode val="edge"/>
          <c:x val="0.11955343082114736"/>
          <c:y val="2.7921513724193485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7009223847019124"/>
          <c:y val="0.24495807887735543"/>
          <c:w val="0.58233633295838017"/>
          <c:h val="0.66805243927898361"/>
        </c:manualLayout>
      </c:layout>
      <c:barChart>
        <c:barDir val="bar"/>
        <c:grouping val="clustered"/>
        <c:varyColors val="0"/>
        <c:ser>
          <c:idx val="0"/>
          <c:order val="0"/>
          <c:spPr>
            <a:solidFill>
              <a:schemeClr val="accent1"/>
            </a:solidFill>
            <a:ln>
              <a:noFill/>
            </a:ln>
            <a:effectLst/>
          </c:spPr>
          <c:invertIfNegative val="0"/>
          <c:cat>
            <c:strRef>
              <c:f>Sheet8!$A$40:$A$51</c:f>
              <c:strCache>
                <c:ptCount val="12"/>
                <c:pt idx="0">
                  <c:v>Oppositional</c:v>
                </c:pt>
                <c:pt idx="1">
                  <c:v>Adjustment to Trauma</c:v>
                </c:pt>
                <c:pt idx="2">
                  <c:v>School Behavior</c:v>
                </c:pt>
                <c:pt idx="3">
                  <c:v>Need for Family Strengths</c:v>
                </c:pt>
                <c:pt idx="4">
                  <c:v>Family</c:v>
                </c:pt>
                <c:pt idx="5">
                  <c:v>Attn/Imp/Hyp</c:v>
                </c:pt>
                <c:pt idx="6">
                  <c:v>Lack of Interpersonal Skills</c:v>
                </c:pt>
                <c:pt idx="7">
                  <c:v>Anxiety</c:v>
                </c:pt>
                <c:pt idx="8">
                  <c:v>Lack of Optimism</c:v>
                </c:pt>
                <c:pt idx="9">
                  <c:v> Lack of Child Invol With Care</c:v>
                </c:pt>
                <c:pt idx="10">
                  <c:v>Lack of Resiliency</c:v>
                </c:pt>
                <c:pt idx="11">
                  <c:v>Lack of Community Connection</c:v>
                </c:pt>
              </c:strCache>
            </c:strRef>
          </c:cat>
          <c:val>
            <c:numRef>
              <c:f>Sheet8!$B$40:$B$51</c:f>
              <c:numCache>
                <c:formatCode>General</c:formatCode>
                <c:ptCount val="12"/>
                <c:pt idx="0">
                  <c:v>787</c:v>
                </c:pt>
                <c:pt idx="1">
                  <c:v>811</c:v>
                </c:pt>
                <c:pt idx="2">
                  <c:v>833</c:v>
                </c:pt>
                <c:pt idx="3">
                  <c:v>862</c:v>
                </c:pt>
                <c:pt idx="4">
                  <c:v>897</c:v>
                </c:pt>
                <c:pt idx="5">
                  <c:v>912</c:v>
                </c:pt>
                <c:pt idx="6">
                  <c:v>975</c:v>
                </c:pt>
                <c:pt idx="7">
                  <c:v>1003</c:v>
                </c:pt>
                <c:pt idx="8">
                  <c:v>1146</c:v>
                </c:pt>
                <c:pt idx="9">
                  <c:v>1149</c:v>
                </c:pt>
                <c:pt idx="10">
                  <c:v>1241</c:v>
                </c:pt>
                <c:pt idx="11">
                  <c:v>1331</c:v>
                </c:pt>
              </c:numCache>
            </c:numRef>
          </c:val>
          <c:extLst>
            <c:ext xmlns:c16="http://schemas.microsoft.com/office/drawing/2014/chart" uri="{C3380CC4-5D6E-409C-BE32-E72D297353CC}">
              <c16:uniqueId val="{00000000-CCAA-4431-9F06-69EB6DBB2BC3}"/>
            </c:ext>
          </c:extLst>
        </c:ser>
        <c:dLbls>
          <c:showLegendKey val="0"/>
          <c:showVal val="0"/>
          <c:showCatName val="0"/>
          <c:showSerName val="0"/>
          <c:showPercent val="0"/>
          <c:showBubbleSize val="0"/>
        </c:dLbls>
        <c:gapWidth val="182"/>
        <c:axId val="472595040"/>
        <c:axId val="469131528"/>
      </c:barChart>
      <c:catAx>
        <c:axId val="472595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9131528"/>
        <c:crosses val="autoZero"/>
        <c:auto val="1"/>
        <c:lblAlgn val="ctr"/>
        <c:lblOffset val="100"/>
        <c:noMultiLvlLbl val="0"/>
      </c:catAx>
      <c:valAx>
        <c:axId val="46913152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72595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dirty="0">
                <a:latin typeface="Arial" panose="020B0604020202020204" pitchFamily="34" charset="0"/>
                <a:cs typeface="Arial" panose="020B0604020202020204" pitchFamily="34" charset="0"/>
              </a:rPr>
              <a:t>Highest</a:t>
            </a:r>
            <a:r>
              <a:rPr lang="en-US" sz="1800" baseline="0" dirty="0">
                <a:latin typeface="Arial" panose="020B0604020202020204" pitchFamily="34" charset="0"/>
                <a:cs typeface="Arial" panose="020B0604020202020204" pitchFamily="34" charset="0"/>
              </a:rPr>
              <a:t> Scoring Items for Children/Youth Served in </a:t>
            </a:r>
            <a:r>
              <a:rPr lang="en-US" sz="1800" b="1" baseline="0" dirty="0">
                <a:latin typeface="Arial" panose="020B0604020202020204" pitchFamily="34" charset="0"/>
                <a:cs typeface="Arial" panose="020B0604020202020204" pitchFamily="34" charset="0"/>
              </a:rPr>
              <a:t>Behavioral Intervention Program</a:t>
            </a:r>
            <a:r>
              <a:rPr lang="en-US" sz="1800" baseline="0" dirty="0">
                <a:latin typeface="Arial" panose="020B0604020202020204" pitchFamily="34" charset="0"/>
                <a:cs typeface="Arial" panose="020B0604020202020204" pitchFamily="34" charset="0"/>
              </a:rPr>
              <a:t>, </a:t>
            </a:r>
          </a:p>
          <a:p>
            <a:pPr>
              <a:defRPr sz="1800">
                <a:latin typeface="Arial" panose="020B0604020202020204" pitchFamily="34" charset="0"/>
                <a:cs typeface="Arial" panose="020B0604020202020204" pitchFamily="34" charset="0"/>
              </a:defRPr>
            </a:pPr>
            <a:r>
              <a:rPr lang="en-US" sz="1800" baseline="0" dirty="0">
                <a:latin typeface="Arial" panose="020B0604020202020204" pitchFamily="34" charset="0"/>
                <a:cs typeface="Arial" panose="020B0604020202020204" pitchFamily="34" charset="0"/>
              </a:rPr>
              <a:t>Fall 2017 </a:t>
            </a:r>
            <a:r>
              <a:rPr lang="en-US" sz="1200" baseline="0" dirty="0">
                <a:latin typeface="Arial" panose="020B0604020202020204" pitchFamily="34" charset="0"/>
                <a:cs typeface="Arial" panose="020B0604020202020204" pitchFamily="34" charset="0"/>
              </a:rPr>
              <a:t>(N=327)</a:t>
            </a:r>
            <a:endParaRPr lang="en-US" sz="12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Sheet1!$A$2:$A$13</c:f>
              <c:strCache>
                <c:ptCount val="12"/>
                <c:pt idx="0">
                  <c:v>School Achievement</c:v>
                </c:pt>
                <c:pt idx="1">
                  <c:v>Oppositional</c:v>
                </c:pt>
                <c:pt idx="2">
                  <c:v>Anxiety</c:v>
                </c:pt>
                <c:pt idx="3">
                  <c:v>Adjustment to Trauma</c:v>
                </c:pt>
                <c:pt idx="4">
                  <c:v>Anger Control</c:v>
                </c:pt>
                <c:pt idx="5">
                  <c:v>Lack of Interpersonal Skills</c:v>
                </c:pt>
                <c:pt idx="6">
                  <c:v>Attent/Implse/Hyper</c:v>
                </c:pt>
                <c:pt idx="7">
                  <c:v>Lack of Optimism</c:v>
                </c:pt>
                <c:pt idx="8">
                  <c:v>Lack of Child Involv</c:v>
                </c:pt>
                <c:pt idx="9">
                  <c:v>School Behavior</c:v>
                </c:pt>
                <c:pt idx="10">
                  <c:v>Lack of Community Connection</c:v>
                </c:pt>
                <c:pt idx="11">
                  <c:v>Lack of Resiliency</c:v>
                </c:pt>
              </c:strCache>
            </c:strRef>
          </c:cat>
          <c:val>
            <c:numRef>
              <c:f>Sheet1!$B$2:$B$13</c:f>
              <c:numCache>
                <c:formatCode>General</c:formatCode>
                <c:ptCount val="12"/>
                <c:pt idx="0">
                  <c:v>81</c:v>
                </c:pt>
                <c:pt idx="1">
                  <c:v>101</c:v>
                </c:pt>
                <c:pt idx="2">
                  <c:v>103</c:v>
                </c:pt>
                <c:pt idx="3">
                  <c:v>104</c:v>
                </c:pt>
                <c:pt idx="4">
                  <c:v>107</c:v>
                </c:pt>
                <c:pt idx="5">
                  <c:v>116</c:v>
                </c:pt>
                <c:pt idx="6">
                  <c:v>123</c:v>
                </c:pt>
                <c:pt idx="7">
                  <c:v>129</c:v>
                </c:pt>
                <c:pt idx="8">
                  <c:v>134</c:v>
                </c:pt>
                <c:pt idx="9">
                  <c:v>136</c:v>
                </c:pt>
                <c:pt idx="10">
                  <c:v>136</c:v>
                </c:pt>
                <c:pt idx="11">
                  <c:v>138</c:v>
                </c:pt>
              </c:numCache>
            </c:numRef>
          </c:val>
          <c:extLst>
            <c:ext xmlns:c16="http://schemas.microsoft.com/office/drawing/2014/chart" uri="{C3380CC4-5D6E-409C-BE32-E72D297353CC}">
              <c16:uniqueId val="{00000000-4D91-4DB8-9F77-A1227737CE6E}"/>
            </c:ext>
          </c:extLst>
        </c:ser>
        <c:dLbls>
          <c:showLegendKey val="0"/>
          <c:showVal val="0"/>
          <c:showCatName val="0"/>
          <c:showSerName val="0"/>
          <c:showPercent val="0"/>
          <c:showBubbleSize val="0"/>
        </c:dLbls>
        <c:gapWidth val="182"/>
        <c:axId val="517668984"/>
        <c:axId val="517669312"/>
      </c:barChart>
      <c:catAx>
        <c:axId val="517668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17669312"/>
        <c:crosses val="autoZero"/>
        <c:auto val="1"/>
        <c:lblAlgn val="ctr"/>
        <c:lblOffset val="100"/>
        <c:noMultiLvlLbl val="0"/>
      </c:catAx>
      <c:valAx>
        <c:axId val="51766931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7668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dirty="0">
                <a:latin typeface="Arial" panose="020B0604020202020204" pitchFamily="34" charset="0"/>
                <a:cs typeface="Arial" panose="020B0604020202020204" pitchFamily="34" charset="0"/>
              </a:rPr>
              <a:t>Percent</a:t>
            </a:r>
            <a:r>
              <a:rPr lang="en-US" sz="1600" baseline="0" dirty="0">
                <a:latin typeface="Arial" panose="020B0604020202020204" pitchFamily="34" charset="0"/>
                <a:cs typeface="Arial" panose="020B0604020202020204" pitchFamily="34" charset="0"/>
              </a:rPr>
              <a:t> of Children/Youth Receiving School Based Clinician Services With a Need Per Emotional/Bx Item at Time 1 vs Time 2, 2017-18 School Year (N =414 -aggregate 4 agencies)</a:t>
            </a:r>
            <a:endParaRPr lang="en-US" sz="16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Sheet2!$A$8</c:f>
              <c:strCache>
                <c:ptCount val="1"/>
                <c:pt idx="0">
                  <c:v>CANS 1</c:v>
                </c:pt>
              </c:strCache>
            </c:strRef>
          </c:tx>
          <c:spPr>
            <a:solidFill>
              <a:schemeClr val="accent1">
                <a:shade val="76000"/>
              </a:schemeClr>
            </a:solidFill>
            <a:ln>
              <a:noFill/>
            </a:ln>
            <a:effectLst/>
          </c:spPr>
          <c:invertIfNegative val="0"/>
          <c:cat>
            <c:strRef>
              <c:f>Sheet2!$B$7:$K$7</c:f>
              <c:strCache>
                <c:ptCount val="10"/>
                <c:pt idx="0">
                  <c:v> Psychosis</c:v>
                </c:pt>
                <c:pt idx="1">
                  <c:v>Attn/Imp/Hyp</c:v>
                </c:pt>
                <c:pt idx="2">
                  <c:v>Depression</c:v>
                </c:pt>
                <c:pt idx="3">
                  <c:v>Anxiety</c:v>
                </c:pt>
                <c:pt idx="4">
                  <c:v> Oppositional</c:v>
                </c:pt>
                <c:pt idx="5">
                  <c:v>Conduct</c:v>
                </c:pt>
                <c:pt idx="6">
                  <c:v> Adjustment to Trauma</c:v>
                </c:pt>
                <c:pt idx="7">
                  <c:v>Anger</c:v>
                </c:pt>
                <c:pt idx="8">
                  <c:v>Substance</c:v>
                </c:pt>
                <c:pt idx="9">
                  <c:v>Eating Disturbance</c:v>
                </c:pt>
              </c:strCache>
            </c:strRef>
          </c:cat>
          <c:val>
            <c:numRef>
              <c:f>Sheet2!$B$8:$K$8</c:f>
              <c:numCache>
                <c:formatCode>0.00%</c:formatCode>
                <c:ptCount val="10"/>
                <c:pt idx="0">
                  <c:v>1.0178117048346057E-2</c:v>
                </c:pt>
                <c:pt idx="1">
                  <c:v>0.38676844783715014</c:v>
                </c:pt>
                <c:pt idx="2">
                  <c:v>0.25063613231552162</c:v>
                </c:pt>
                <c:pt idx="3">
                  <c:v>0.40330788804071249</c:v>
                </c:pt>
                <c:pt idx="4">
                  <c:v>0.28152866242038216</c:v>
                </c:pt>
                <c:pt idx="5">
                  <c:v>8.0152671755725186E-2</c:v>
                </c:pt>
                <c:pt idx="6">
                  <c:v>0.30916030534351147</c:v>
                </c:pt>
                <c:pt idx="7">
                  <c:v>0.27608142493638677</c:v>
                </c:pt>
                <c:pt idx="8">
                  <c:v>2.0356234096692113E-2</c:v>
                </c:pt>
                <c:pt idx="9">
                  <c:v>4.1984732824427481E-2</c:v>
                </c:pt>
              </c:numCache>
            </c:numRef>
          </c:val>
          <c:extLst>
            <c:ext xmlns:c16="http://schemas.microsoft.com/office/drawing/2014/chart" uri="{C3380CC4-5D6E-409C-BE32-E72D297353CC}">
              <c16:uniqueId val="{00000000-ED89-435E-BE91-509774F203B8}"/>
            </c:ext>
          </c:extLst>
        </c:ser>
        <c:ser>
          <c:idx val="1"/>
          <c:order val="1"/>
          <c:tx>
            <c:strRef>
              <c:f>Sheet2!$A$9</c:f>
              <c:strCache>
                <c:ptCount val="1"/>
                <c:pt idx="0">
                  <c:v>CANS 2</c:v>
                </c:pt>
              </c:strCache>
            </c:strRef>
          </c:tx>
          <c:spPr>
            <a:solidFill>
              <a:schemeClr val="accent1">
                <a:tint val="77000"/>
              </a:schemeClr>
            </a:solidFill>
            <a:ln>
              <a:noFill/>
            </a:ln>
            <a:effectLst/>
          </c:spPr>
          <c:invertIfNegative val="0"/>
          <c:cat>
            <c:strRef>
              <c:f>Sheet2!$B$7:$K$7</c:f>
              <c:strCache>
                <c:ptCount val="10"/>
                <c:pt idx="0">
                  <c:v> Psychosis</c:v>
                </c:pt>
                <c:pt idx="1">
                  <c:v>Attn/Imp/Hyp</c:v>
                </c:pt>
                <c:pt idx="2">
                  <c:v>Depression</c:v>
                </c:pt>
                <c:pt idx="3">
                  <c:v>Anxiety</c:v>
                </c:pt>
                <c:pt idx="4">
                  <c:v> Oppositional</c:v>
                </c:pt>
                <c:pt idx="5">
                  <c:v>Conduct</c:v>
                </c:pt>
                <c:pt idx="6">
                  <c:v> Adjustment to Trauma</c:v>
                </c:pt>
                <c:pt idx="7">
                  <c:v>Anger</c:v>
                </c:pt>
                <c:pt idx="8">
                  <c:v>Substance</c:v>
                </c:pt>
                <c:pt idx="9">
                  <c:v>Eating Disturbance</c:v>
                </c:pt>
              </c:strCache>
            </c:strRef>
          </c:cat>
          <c:val>
            <c:numRef>
              <c:f>Sheet2!$B$9:$K$9</c:f>
              <c:numCache>
                <c:formatCode>0.00%</c:formatCode>
                <c:ptCount val="10"/>
                <c:pt idx="0">
                  <c:v>1.6908212560386472E-2</c:v>
                </c:pt>
                <c:pt idx="1">
                  <c:v>0.30676328502415456</c:v>
                </c:pt>
                <c:pt idx="2">
                  <c:v>0.16908212560386474</c:v>
                </c:pt>
                <c:pt idx="3">
                  <c:v>0.30676328502415456</c:v>
                </c:pt>
                <c:pt idx="4">
                  <c:v>0.20772946859903382</c:v>
                </c:pt>
                <c:pt idx="5">
                  <c:v>4.8309178743961352E-2</c:v>
                </c:pt>
                <c:pt idx="6">
                  <c:v>0.2560386473429952</c:v>
                </c:pt>
                <c:pt idx="7">
                  <c:v>0.21256038647342995</c:v>
                </c:pt>
                <c:pt idx="8">
                  <c:v>6.1403508771929821E-2</c:v>
                </c:pt>
                <c:pt idx="9">
                  <c:v>1.932367149758454E-2</c:v>
                </c:pt>
              </c:numCache>
            </c:numRef>
          </c:val>
          <c:extLst>
            <c:ext xmlns:c16="http://schemas.microsoft.com/office/drawing/2014/chart" uri="{C3380CC4-5D6E-409C-BE32-E72D297353CC}">
              <c16:uniqueId val="{00000001-ED89-435E-BE91-509774F203B8}"/>
            </c:ext>
          </c:extLst>
        </c:ser>
        <c:dLbls>
          <c:showLegendKey val="0"/>
          <c:showVal val="0"/>
          <c:showCatName val="0"/>
          <c:showSerName val="0"/>
          <c:showPercent val="0"/>
          <c:showBubbleSize val="0"/>
        </c:dLbls>
        <c:gapWidth val="219"/>
        <c:overlap val="-27"/>
        <c:axId val="291656752"/>
        <c:axId val="291660032"/>
      </c:barChart>
      <c:catAx>
        <c:axId val="29165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91660032"/>
        <c:crosses val="autoZero"/>
        <c:auto val="1"/>
        <c:lblAlgn val="ctr"/>
        <c:lblOffset val="100"/>
        <c:noMultiLvlLbl val="0"/>
      </c:catAx>
      <c:valAx>
        <c:axId val="2916600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1656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dirty="0">
                <a:latin typeface="Arial" panose="020B0604020202020204" pitchFamily="34" charset="0"/>
                <a:cs typeface="Arial" panose="020B0604020202020204" pitchFamily="34" charset="0"/>
              </a:rPr>
              <a:t>Overall</a:t>
            </a:r>
            <a:r>
              <a:rPr lang="en-US" sz="2000" baseline="0" dirty="0">
                <a:latin typeface="Arial" panose="020B0604020202020204" pitchFamily="34" charset="0"/>
                <a:cs typeface="Arial" panose="020B0604020202020204" pitchFamily="34" charset="0"/>
              </a:rPr>
              <a:t> Improvement CANS Support Intensity Score 1</a:t>
            </a:r>
            <a:r>
              <a:rPr lang="en-US" sz="2000" baseline="30000" dirty="0">
                <a:latin typeface="Arial" panose="020B0604020202020204" pitchFamily="34" charset="0"/>
                <a:cs typeface="Arial" panose="020B0604020202020204" pitchFamily="34" charset="0"/>
              </a:rPr>
              <a:t>st</a:t>
            </a:r>
            <a:r>
              <a:rPr lang="en-US" sz="2000" baseline="0" dirty="0">
                <a:latin typeface="Arial" panose="020B0604020202020204" pitchFamily="34" charset="0"/>
                <a:cs typeface="Arial" panose="020B0604020202020204" pitchFamily="34" charset="0"/>
              </a:rPr>
              <a:t> to Last CANS by Age</a:t>
            </a:r>
            <a:endParaRPr lang="en-US" sz="20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Initial</c:v>
                </c:pt>
              </c:strCache>
            </c:strRef>
          </c:tx>
          <c:spPr>
            <a:solidFill>
              <a:schemeClr val="accent6">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Five and under</c:v>
                </c:pt>
                <c:pt idx="1">
                  <c:v>6 to 10</c:v>
                </c:pt>
                <c:pt idx="2">
                  <c:v>10 to 15</c:v>
                </c:pt>
                <c:pt idx="3">
                  <c:v>older than 15</c:v>
                </c:pt>
              </c:strCache>
            </c:strRef>
          </c:cat>
          <c:val>
            <c:numRef>
              <c:f>Sheet1!$B$2:$B$5</c:f>
              <c:numCache>
                <c:formatCode>General</c:formatCode>
                <c:ptCount val="4"/>
                <c:pt idx="0">
                  <c:v>21.6</c:v>
                </c:pt>
                <c:pt idx="1">
                  <c:v>25.9</c:v>
                </c:pt>
                <c:pt idx="2">
                  <c:v>24.8</c:v>
                </c:pt>
                <c:pt idx="3">
                  <c:v>28.4</c:v>
                </c:pt>
              </c:numCache>
            </c:numRef>
          </c:val>
          <c:extLst>
            <c:ext xmlns:c16="http://schemas.microsoft.com/office/drawing/2014/chart" uri="{C3380CC4-5D6E-409C-BE32-E72D297353CC}">
              <c16:uniqueId val="{00000000-9259-4962-9F25-43318BB6E53F}"/>
            </c:ext>
          </c:extLst>
        </c:ser>
        <c:ser>
          <c:idx val="1"/>
          <c:order val="1"/>
          <c:tx>
            <c:strRef>
              <c:f>Sheet1!$C$1</c:f>
              <c:strCache>
                <c:ptCount val="1"/>
                <c:pt idx="0">
                  <c:v>Final</c:v>
                </c:pt>
              </c:strCache>
            </c:strRef>
          </c:tx>
          <c:spPr>
            <a:solidFill>
              <a:schemeClr val="accent6">
                <a:tint val="77000"/>
              </a:schemeClr>
            </a:solidFill>
            <a:ln>
              <a:noFill/>
            </a:ln>
            <a:effectLst/>
          </c:spPr>
          <c:invertIfNegative val="0"/>
          <c:dLbls>
            <c:dLbl>
              <c:idx val="1"/>
              <c:layout>
                <c:manualLayout>
                  <c:x val="9.803921568627511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59-4962-9F25-43318BB6E53F}"/>
                </c:ext>
              </c:extLst>
            </c:dLbl>
            <c:dLbl>
              <c:idx val="2"/>
              <c:layout>
                <c:manualLayout>
                  <c:x val="9.8039215686274508E-3"/>
                  <c:y val="-5.350782762770201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59-4962-9F25-43318BB6E53F}"/>
                </c:ext>
              </c:extLst>
            </c:dLbl>
            <c:dLbl>
              <c:idx val="3"/>
              <c:layout>
                <c:manualLayout>
                  <c:x val="1.3071895424836602E-2"/>
                  <c:y val="-5.350782762770201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59-4962-9F25-43318BB6E53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Five and under</c:v>
                </c:pt>
                <c:pt idx="1">
                  <c:v>6 to 10</c:v>
                </c:pt>
                <c:pt idx="2">
                  <c:v>10 to 15</c:v>
                </c:pt>
                <c:pt idx="3">
                  <c:v>older than 15</c:v>
                </c:pt>
              </c:strCache>
            </c:strRef>
          </c:cat>
          <c:val>
            <c:numRef>
              <c:f>Sheet1!$C$2:$C$5</c:f>
              <c:numCache>
                <c:formatCode>General</c:formatCode>
                <c:ptCount val="4"/>
                <c:pt idx="0">
                  <c:v>16.399999999999999</c:v>
                </c:pt>
                <c:pt idx="1">
                  <c:v>20.8</c:v>
                </c:pt>
                <c:pt idx="2">
                  <c:v>20.6</c:v>
                </c:pt>
                <c:pt idx="3">
                  <c:v>20.2</c:v>
                </c:pt>
              </c:numCache>
            </c:numRef>
          </c:val>
          <c:extLst>
            <c:ext xmlns:c16="http://schemas.microsoft.com/office/drawing/2014/chart" uri="{C3380CC4-5D6E-409C-BE32-E72D297353CC}">
              <c16:uniqueId val="{00000004-9259-4962-9F25-43318BB6E53F}"/>
            </c:ext>
          </c:extLst>
        </c:ser>
        <c:dLbls>
          <c:showLegendKey val="0"/>
          <c:showVal val="0"/>
          <c:showCatName val="0"/>
          <c:showSerName val="0"/>
          <c:showPercent val="0"/>
          <c:showBubbleSize val="0"/>
        </c:dLbls>
        <c:gapWidth val="150"/>
        <c:axId val="177768240"/>
        <c:axId val="177768632"/>
      </c:barChart>
      <c:catAx>
        <c:axId val="1777682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7768632"/>
        <c:crosses val="autoZero"/>
        <c:auto val="1"/>
        <c:lblAlgn val="ctr"/>
        <c:lblOffset val="100"/>
        <c:noMultiLvlLbl val="0"/>
      </c:catAx>
      <c:valAx>
        <c:axId val="177768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7768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7.xml><?xml version="1.0" encoding="utf-8"?>
<cs:colorStyle xmlns:cs="http://schemas.microsoft.com/office/drawing/2012/chartStyle" xmlns:a="http://schemas.openxmlformats.org/drawingml/2006/main" meth="withinLinear" id="19">
  <a:schemeClr val="accent6"/>
</cs:colorStyle>
</file>

<file path=ppt/charts/colors8.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3.png"/></Relationships>
</file>

<file path=ppt/drawings/_rels/drawing2.x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0.01111</cdr:x>
      <cdr:y>0.02963</cdr:y>
    </cdr:from>
    <cdr:to>
      <cdr:x>0.45714</cdr:x>
      <cdr:y>0.37459</cdr:y>
    </cdr:to>
    <cdr:pic>
      <cdr:nvPicPr>
        <cdr:cNvPr id="2" name="chart">
          <a:extLst xmlns:a="http://schemas.openxmlformats.org/drawingml/2006/main">
            <a:ext uri="{FF2B5EF4-FFF2-40B4-BE49-F238E27FC236}">
              <a16:creationId xmlns:a16="http://schemas.microsoft.com/office/drawing/2014/main" id="{5C5CBF53-7A8A-41B4-BB3F-C0C605AA76A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9615" y="76131"/>
          <a:ext cx="1590402" cy="886338"/>
        </a:xfrm>
        <a:prstGeom xmlns:a="http://schemas.openxmlformats.org/drawingml/2006/main" prst="rect">
          <a:avLst/>
        </a:prstGeom>
      </cdr:spPr>
    </cdr:pic>
  </cdr:relSizeAnchor>
  <cdr:relSizeAnchor xmlns:cdr="http://schemas.openxmlformats.org/drawingml/2006/chartDrawing">
    <cdr:from>
      <cdr:x>0.6002</cdr:x>
      <cdr:y>0.00985</cdr:y>
    </cdr:from>
    <cdr:to>
      <cdr:x>0.75721</cdr:x>
      <cdr:y>0.21548</cdr:y>
    </cdr:to>
    <cdr:sp macro="" textlink="">
      <cdr:nvSpPr>
        <cdr:cNvPr id="3" name="TextBox 2"/>
        <cdr:cNvSpPr txBox="1"/>
      </cdr:nvSpPr>
      <cdr:spPr>
        <a:xfrm xmlns:a="http://schemas.openxmlformats.org/drawingml/2006/main">
          <a:off x="3201467" y="39640"/>
          <a:ext cx="837490" cy="8275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CANS 2</a:t>
          </a:r>
        </a:p>
        <a:p xmlns:a="http://schemas.openxmlformats.org/drawingml/2006/main">
          <a:r>
            <a:rPr lang="en-US" sz="1600" dirty="0"/>
            <a:t>3/1/2018</a:t>
          </a:r>
          <a:endParaRPr lang="en-US" sz="1600" baseline="0" dirty="0"/>
        </a:p>
        <a:p xmlns:a="http://schemas.openxmlformats.org/drawingml/2006/main">
          <a:r>
            <a:rPr lang="en-US" sz="1600" baseline="0" dirty="0"/>
            <a:t>Overall %</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0.02433</cdr:x>
      <cdr:y>0.05095</cdr:y>
    </cdr:from>
    <cdr:to>
      <cdr:x>0.44314</cdr:x>
      <cdr:y>0.41338</cdr:y>
    </cdr:to>
    <cdr:pic>
      <cdr:nvPicPr>
        <cdr:cNvPr id="2" name="chart">
          <a:extLst xmlns:a="http://schemas.openxmlformats.org/drawingml/2006/main">
            <a:ext uri="{FF2B5EF4-FFF2-40B4-BE49-F238E27FC236}">
              <a16:creationId xmlns:a16="http://schemas.microsoft.com/office/drawing/2014/main" id="{ACB1F06A-58AE-4953-A982-A2525DDB2DB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2597" y="89785"/>
          <a:ext cx="905540" cy="638647"/>
        </a:xfrm>
        <a:prstGeom xmlns:a="http://schemas.openxmlformats.org/drawingml/2006/main" prst="rect">
          <a:avLst/>
        </a:prstGeom>
      </cdr:spPr>
    </cdr:pic>
  </cdr:relSizeAnchor>
  <cdr:relSizeAnchor xmlns:cdr="http://schemas.openxmlformats.org/drawingml/2006/chartDrawing">
    <cdr:from>
      <cdr:x>0.5336</cdr:x>
      <cdr:y>0</cdr:y>
    </cdr:from>
    <cdr:to>
      <cdr:x>0.88867</cdr:x>
      <cdr:y>0.26884</cdr:y>
    </cdr:to>
    <cdr:sp macro="" textlink="">
      <cdr:nvSpPr>
        <cdr:cNvPr id="3" name="TextBox 2"/>
        <cdr:cNvSpPr txBox="1"/>
      </cdr:nvSpPr>
      <cdr:spPr>
        <a:xfrm xmlns:a="http://schemas.openxmlformats.org/drawingml/2006/main">
          <a:off x="1133409" y="0"/>
          <a:ext cx="754195" cy="4378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CANS Baseline</a:t>
          </a:r>
        </a:p>
        <a:p xmlns:a="http://schemas.openxmlformats.org/drawingml/2006/main">
          <a:r>
            <a:rPr lang="en-US" sz="1600" dirty="0"/>
            <a:t>9/1/2017</a:t>
          </a:r>
        </a:p>
        <a:p xmlns:a="http://schemas.openxmlformats.org/drawingml/2006/main">
          <a:r>
            <a:rPr lang="en-US" sz="1600" dirty="0"/>
            <a:t>Overall %</a:t>
          </a:r>
        </a:p>
      </cdr:txBody>
    </cdr:sp>
  </cdr:relSizeAnchor>
</c:userShapes>
</file>

<file path=ppt/drawings/drawing3.xml><?xml version="1.0" encoding="utf-8"?>
<c:userShapes xmlns:c="http://schemas.openxmlformats.org/drawingml/2006/chart">
  <cdr:relSizeAnchor xmlns:cdr="http://schemas.openxmlformats.org/drawingml/2006/chartDrawing">
    <cdr:from>
      <cdr:x>0.31306</cdr:x>
      <cdr:y>0.90927</cdr:y>
    </cdr:from>
    <cdr:to>
      <cdr:x>0.78089</cdr:x>
      <cdr:y>1</cdr:y>
    </cdr:to>
    <cdr:sp macro="" textlink="">
      <cdr:nvSpPr>
        <cdr:cNvPr id="2" name="TextBox 1">
          <a:extLst xmlns:a="http://schemas.openxmlformats.org/drawingml/2006/main">
            <a:ext uri="{FF2B5EF4-FFF2-40B4-BE49-F238E27FC236}">
              <a16:creationId xmlns:a16="http://schemas.microsoft.com/office/drawing/2014/main" id="{15A08347-2ED6-4FF7-BF38-78E3294DC01F}"/>
            </a:ext>
          </a:extLst>
        </cdr:cNvPr>
        <cdr:cNvSpPr txBox="1"/>
      </cdr:nvSpPr>
      <cdr:spPr>
        <a:xfrm xmlns:a="http://schemas.openxmlformats.org/drawingml/2006/main">
          <a:off x="3387437" y="3659188"/>
          <a:ext cx="5062158" cy="3651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FFC000"/>
              </a:solidFill>
            </a:rPr>
            <a:t>Centerpiece Strength     </a:t>
          </a:r>
          <a:r>
            <a:rPr lang="en-US" sz="1600" b="1" dirty="0">
              <a:solidFill>
                <a:schemeClr val="accent6"/>
              </a:solidFill>
            </a:rPr>
            <a:t>Useful Strength</a:t>
          </a:r>
          <a:r>
            <a:rPr lang="en-US" sz="1600" b="1" dirty="0">
              <a:solidFill>
                <a:srgbClr val="FFC000"/>
              </a:solidFill>
            </a:rPr>
            <a:t> </a:t>
          </a:r>
        </a:p>
      </cdr:txBody>
    </cdr:sp>
  </cdr:relSizeAnchor>
</c:userShapes>
</file>

<file path=ppt/drawings/drawing4.xml><?xml version="1.0" encoding="utf-8"?>
<c:userShapes xmlns:c="http://schemas.openxmlformats.org/drawingml/2006/chart">
  <cdr:relSizeAnchor xmlns:cdr="http://schemas.openxmlformats.org/drawingml/2006/chartDrawing">
    <cdr:from>
      <cdr:x>0.10615</cdr:x>
      <cdr:y>0.02215</cdr:y>
    </cdr:from>
    <cdr:to>
      <cdr:x>0.96066</cdr:x>
      <cdr:y>0.19576</cdr:y>
    </cdr:to>
    <cdr:sp macro="" textlink="">
      <cdr:nvSpPr>
        <cdr:cNvPr id="2" name="TextBox 1">
          <a:extLst xmlns:a="http://schemas.openxmlformats.org/drawingml/2006/main">
            <a:ext uri="{FF2B5EF4-FFF2-40B4-BE49-F238E27FC236}">
              <a16:creationId xmlns:a16="http://schemas.microsoft.com/office/drawing/2014/main" id="{FA56A83C-2C64-4AE4-AE6C-6F34385A8A29}"/>
            </a:ext>
          </a:extLst>
        </cdr:cNvPr>
        <cdr:cNvSpPr txBox="1"/>
      </cdr:nvSpPr>
      <cdr:spPr>
        <a:xfrm xmlns:a="http://schemas.openxmlformats.org/drawingml/2006/main">
          <a:off x="566225" y="97813"/>
          <a:ext cx="4557932" cy="7666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a:solidFill>
                <a:schemeClr val="tx1">
                  <a:lumMod val="65000"/>
                  <a:lumOff val="35000"/>
                </a:schemeClr>
              </a:solidFill>
              <a:latin typeface="Arial" panose="020B0604020202020204" pitchFamily="34" charset="0"/>
              <a:cs typeface="Arial" panose="020B0604020202020204" pitchFamily="34" charset="0"/>
            </a:rPr>
            <a:t>% of Individuals in DCF custody</a:t>
          </a:r>
          <a:r>
            <a:rPr lang="en-US" sz="1800" baseline="0" dirty="0">
              <a:solidFill>
                <a:schemeClr val="tx1">
                  <a:lumMod val="65000"/>
                  <a:lumOff val="35000"/>
                </a:schemeClr>
              </a:solidFill>
              <a:latin typeface="Arial" panose="020B0604020202020204" pitchFamily="34" charset="0"/>
              <a:cs typeface="Arial" panose="020B0604020202020204" pitchFamily="34" charset="0"/>
            </a:rPr>
            <a:t> with </a:t>
          </a:r>
          <a:r>
            <a:rPr lang="en-US" sz="1800" b="1" baseline="0" dirty="0">
              <a:solidFill>
                <a:schemeClr val="tx1">
                  <a:lumMod val="65000"/>
                  <a:lumOff val="35000"/>
                </a:schemeClr>
              </a:solidFill>
              <a:latin typeface="Arial" panose="020B0604020202020204" pitchFamily="34" charset="0"/>
              <a:cs typeface="Arial" panose="020B0604020202020204" pitchFamily="34" charset="0"/>
            </a:rPr>
            <a:t>Community Connection </a:t>
          </a:r>
          <a:r>
            <a:rPr lang="en-US" sz="1800" baseline="0" dirty="0">
              <a:solidFill>
                <a:schemeClr val="tx1">
                  <a:lumMod val="65000"/>
                  <a:lumOff val="35000"/>
                </a:schemeClr>
              </a:solidFill>
              <a:latin typeface="Arial" panose="020B0604020202020204" pitchFamily="34" charset="0"/>
              <a:cs typeface="Arial" panose="020B0604020202020204" pitchFamily="34" charset="0"/>
            </a:rPr>
            <a:t>as a Centerpiece or Useful Strength (0 or 1) Over Time</a:t>
          </a:r>
          <a:endParaRPr lang="en-US" sz="1800" dirty="0">
            <a:solidFill>
              <a:schemeClr val="tx1">
                <a:lumMod val="65000"/>
                <a:lumOff val="35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0.33611</cdr:x>
      <cdr:y>0.92089</cdr:y>
    </cdr:from>
    <cdr:to>
      <cdr:x>0.7762</cdr:x>
      <cdr:y>0.97776</cdr:y>
    </cdr:to>
    <cdr:sp macro="" textlink="">
      <cdr:nvSpPr>
        <cdr:cNvPr id="3" name="TextBox 2">
          <a:extLst xmlns:a="http://schemas.openxmlformats.org/drawingml/2006/main">
            <a:ext uri="{FF2B5EF4-FFF2-40B4-BE49-F238E27FC236}">
              <a16:creationId xmlns:a16="http://schemas.microsoft.com/office/drawing/2014/main" id="{5C587A48-EC3B-4AB5-8EA9-A64EBE38E0B1}"/>
            </a:ext>
          </a:extLst>
        </cdr:cNvPr>
        <cdr:cNvSpPr txBox="1"/>
      </cdr:nvSpPr>
      <cdr:spPr>
        <a:xfrm xmlns:a="http://schemas.openxmlformats.org/drawingml/2006/main">
          <a:off x="3636818" y="4271555"/>
          <a:ext cx="4762005" cy="2638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rgbClr val="FFC000"/>
              </a:solidFill>
            </a:rPr>
            <a:t>Centerpiece Strength     </a:t>
          </a:r>
          <a:r>
            <a:rPr lang="en-US" sz="1600" b="1" dirty="0">
              <a:solidFill>
                <a:schemeClr val="accent6"/>
              </a:solidFill>
            </a:rPr>
            <a:t>Useful Strength</a:t>
          </a:r>
          <a:r>
            <a:rPr lang="en-US" sz="1600" b="1" dirty="0">
              <a:solidFill>
                <a:srgbClr val="FFC000"/>
              </a:solidFill>
            </a:rPr>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69B5A-7EB8-4A24-800C-BDA08DD5179A}" type="datetimeFigureOut">
              <a:rPr lang="en-US" smtClean="0"/>
              <a:t>5/14/2019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9FA45-5EA5-4001-9E74-08AE33689CF8}" type="slidenum">
              <a:rPr lang="en-US" smtClean="0"/>
              <a:t>‹#›</a:t>
            </a:fld>
            <a:endParaRPr lang="en-US"/>
          </a:p>
        </p:txBody>
      </p:sp>
    </p:spTree>
    <p:extLst>
      <p:ext uri="{BB962C8B-B14F-4D97-AF65-F5344CB8AC3E}">
        <p14:creationId xmlns:p14="http://schemas.microsoft.com/office/powerpoint/2010/main" val="2154846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F6FA15-FE5D-42B7-AA50-2D9F942BB269}" type="slidenum">
              <a:rPr lang="en-US" smtClean="0"/>
              <a:t>6</a:t>
            </a:fld>
            <a:endParaRPr lang="en-US"/>
          </a:p>
        </p:txBody>
      </p:sp>
    </p:spTree>
    <p:extLst>
      <p:ext uri="{BB962C8B-B14F-4D97-AF65-F5344CB8AC3E}">
        <p14:creationId xmlns:p14="http://schemas.microsoft.com/office/powerpoint/2010/main" val="1753514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13" indent="-214313">
              <a:buFont typeface="Arial" panose="020B0604020202020204" pitchFamily="34" charset="0"/>
              <a:buChar char="•"/>
            </a:pPr>
            <a:r>
              <a:rPr lang="en-US" dirty="0">
                <a:latin typeface="Arial" panose="020B0604020202020204" pitchFamily="34" charset="0"/>
                <a:cs typeface="Arial" panose="020B0604020202020204" pitchFamily="34" charset="0"/>
              </a:rPr>
              <a:t>6 out of 9 regions had an absence of </a:t>
            </a:r>
            <a:r>
              <a:rPr lang="en-US" b="1" dirty="0">
                <a:latin typeface="Arial" panose="020B0604020202020204" pitchFamily="34" charset="0"/>
                <a:cs typeface="Arial" panose="020B0604020202020204" pitchFamily="34" charset="0"/>
              </a:rPr>
              <a:t>Community Connections </a:t>
            </a:r>
            <a:r>
              <a:rPr lang="en-US" dirty="0">
                <a:latin typeface="Arial" panose="020B0604020202020204" pitchFamily="34" charset="0"/>
                <a:cs typeface="Arial" panose="020B0604020202020204" pitchFamily="34" charset="0"/>
              </a:rPr>
              <a:t>as their highest aggregate scoring item on the CANS </a:t>
            </a:r>
          </a:p>
          <a:p>
            <a:pPr marL="214313" indent="-214313">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dirty="0">
                <a:latin typeface="Arial" panose="020B0604020202020204" pitchFamily="34" charset="0"/>
                <a:cs typeface="Arial" panose="020B0604020202020204" pitchFamily="34" charset="0"/>
              </a:rPr>
              <a:t>Absence of </a:t>
            </a:r>
            <a:r>
              <a:rPr lang="en-US" b="1" dirty="0">
                <a:latin typeface="Arial" panose="020B0604020202020204" pitchFamily="34" charset="0"/>
                <a:cs typeface="Arial" panose="020B0604020202020204" pitchFamily="34" charset="0"/>
              </a:rPr>
              <a:t>Resiliency</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Optimism</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Child Involvement with Care </a:t>
            </a:r>
            <a:r>
              <a:rPr lang="en-US" dirty="0">
                <a:latin typeface="Arial" panose="020B0604020202020204" pitchFamily="34" charset="0"/>
                <a:cs typeface="Arial" panose="020B0604020202020204" pitchFamily="34" charset="0"/>
              </a:rPr>
              <a:t>are consistently within the top 10 for all regions</a:t>
            </a:r>
          </a:p>
          <a:p>
            <a:pPr marL="214313" indent="-214313">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b="1" dirty="0">
                <a:latin typeface="Arial" panose="020B0604020202020204" pitchFamily="34" charset="0"/>
                <a:cs typeface="Arial" panose="020B0604020202020204" pitchFamily="34" charset="0"/>
              </a:rPr>
              <a:t>Adjustment to Trauma</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Family Discord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Anxiety</a:t>
            </a:r>
            <a:r>
              <a:rPr lang="en-US" dirty="0">
                <a:latin typeface="Arial" panose="020B0604020202020204" pitchFamily="34" charset="0"/>
                <a:cs typeface="Arial" panose="020B0604020202020204" pitchFamily="34" charset="0"/>
              </a:rPr>
              <a:t> are consistently in the top 10 for all regions </a:t>
            </a:r>
          </a:p>
          <a:p>
            <a:endParaRPr lang="en-US" dirty="0"/>
          </a:p>
        </p:txBody>
      </p:sp>
      <p:sp>
        <p:nvSpPr>
          <p:cNvPr id="4" name="Slide Number Placeholder 3"/>
          <p:cNvSpPr>
            <a:spLocks noGrp="1"/>
          </p:cNvSpPr>
          <p:nvPr>
            <p:ph type="sldNum" sz="quarter" idx="5"/>
          </p:nvPr>
        </p:nvSpPr>
        <p:spPr/>
        <p:txBody>
          <a:bodyPr/>
          <a:lstStyle/>
          <a:p>
            <a:fld id="{DCF9FA45-5EA5-4001-9E74-08AE33689CF8}" type="slidenum">
              <a:rPr lang="en-US" smtClean="0"/>
              <a:t>13</a:t>
            </a:fld>
            <a:endParaRPr lang="en-US"/>
          </a:p>
        </p:txBody>
      </p:sp>
    </p:spTree>
    <p:extLst>
      <p:ext uri="{BB962C8B-B14F-4D97-AF65-F5344CB8AC3E}">
        <p14:creationId xmlns:p14="http://schemas.microsoft.com/office/powerpoint/2010/main" val="3070796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 Intensity</a:t>
            </a:r>
            <a:r>
              <a:rPr lang="en-US" baseline="0" dirty="0"/>
              <a:t> </a:t>
            </a:r>
            <a:r>
              <a:rPr lang="en-US" dirty="0"/>
              <a:t>Score = Sum of 2's and 3's out of 50 item CANS</a:t>
            </a:r>
          </a:p>
        </p:txBody>
      </p:sp>
      <p:sp>
        <p:nvSpPr>
          <p:cNvPr id="4" name="Slide Number Placeholder 3"/>
          <p:cNvSpPr>
            <a:spLocks noGrp="1"/>
          </p:cNvSpPr>
          <p:nvPr>
            <p:ph type="sldNum" sz="quarter" idx="10"/>
          </p:nvPr>
        </p:nvSpPr>
        <p:spPr/>
        <p:txBody>
          <a:bodyPr/>
          <a:lstStyle/>
          <a:p>
            <a:fld id="{05F6FA15-FE5D-42B7-AA50-2D9F942BB269}" type="slidenum">
              <a:rPr lang="en-US" smtClean="0"/>
              <a:t>19</a:t>
            </a:fld>
            <a:endParaRPr lang="en-US"/>
          </a:p>
        </p:txBody>
      </p:sp>
    </p:spTree>
    <p:extLst>
      <p:ext uri="{BB962C8B-B14F-4D97-AF65-F5344CB8AC3E}">
        <p14:creationId xmlns:p14="http://schemas.microsoft.com/office/powerpoint/2010/main" val="3938611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5/14/2019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20778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2381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5/14/2019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0850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5/14/2019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43475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5/14/2019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8823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785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7273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883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5/14/2019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3563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764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5/14/2019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900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946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352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83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648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8430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0293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5/14/2019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1043682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praedfoundation.org/tools/transformational-collaborative-outcomes-management-tcom/" TargetMode="External"/><Relationship Id="rId2" Type="http://schemas.openxmlformats.org/officeDocument/2006/relationships/hyperlink" Target="http://www.communitydataroundtable.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EA6D5-E8C5-4E7D-A08F-596B99C937A9}"/>
              </a:ext>
            </a:extLst>
          </p:cNvPr>
          <p:cNvSpPr>
            <a:spLocks noGrp="1"/>
          </p:cNvSpPr>
          <p:nvPr>
            <p:ph type="ctrTitle"/>
          </p:nvPr>
        </p:nvSpPr>
        <p:spPr/>
        <p:txBody>
          <a:bodyPr>
            <a:normAutofit/>
          </a:bodyPr>
          <a:lstStyle/>
          <a:p>
            <a:r>
              <a:rPr lang="en-US" cap="none" dirty="0">
                <a:latin typeface="Arial" panose="020B0604020202020204" pitchFamily="34" charset="0"/>
                <a:cs typeface="Arial" panose="020B0604020202020204" pitchFamily="34" charset="0"/>
              </a:rPr>
              <a:t>CANS Data: Putting It To Work For You</a:t>
            </a:r>
          </a:p>
        </p:txBody>
      </p:sp>
      <p:sp>
        <p:nvSpPr>
          <p:cNvPr id="3" name="Subtitle 2">
            <a:extLst>
              <a:ext uri="{FF2B5EF4-FFF2-40B4-BE49-F238E27FC236}">
                <a16:creationId xmlns:a16="http://schemas.microsoft.com/office/drawing/2014/main" id="{96F4538E-16FA-4836-9A9C-EAF2ACF77686}"/>
              </a:ext>
            </a:extLst>
          </p:cNvPr>
          <p:cNvSpPr>
            <a:spLocks noGrp="1"/>
          </p:cNvSpPr>
          <p:nvPr>
            <p:ph type="subTitle" idx="1"/>
          </p:nvPr>
        </p:nvSpPr>
        <p:spPr/>
        <p:txBody>
          <a:bodyPr>
            <a:noAutofit/>
          </a:bodyPr>
          <a:lstStyle/>
          <a:p>
            <a:r>
              <a:rPr lang="en-US" sz="3600" dirty="0">
                <a:latin typeface="Arial" panose="020B0604020202020204" pitchFamily="34" charset="0"/>
                <a:cs typeface="Arial" panose="020B0604020202020204" pitchFamily="34" charset="0"/>
              </a:rPr>
              <a:t>Alison Krompf, MA</a:t>
            </a:r>
          </a:p>
          <a:p>
            <a:r>
              <a:rPr lang="en-US" sz="3600" dirty="0">
                <a:latin typeface="Arial" panose="020B0604020202020204" pitchFamily="34" charset="0"/>
                <a:cs typeface="Arial" panose="020B0604020202020204" pitchFamily="34" charset="0"/>
              </a:rPr>
              <a:t>Valerie Wood, PhD</a:t>
            </a:r>
          </a:p>
        </p:txBody>
      </p:sp>
    </p:spTree>
    <p:extLst>
      <p:ext uri="{BB962C8B-B14F-4D97-AF65-F5344CB8AC3E}">
        <p14:creationId xmlns:p14="http://schemas.microsoft.com/office/powerpoint/2010/main" val="1816210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none" dirty="0">
                <a:latin typeface="Arial" panose="020B0604020202020204" pitchFamily="34" charset="0"/>
                <a:cs typeface="Arial" panose="020B0604020202020204" pitchFamily="34" charset="0"/>
              </a:rPr>
              <a:t>Cans Context II</a:t>
            </a:r>
          </a:p>
        </p:txBody>
      </p:sp>
      <p:sp>
        <p:nvSpPr>
          <p:cNvPr id="3" name="Content Placeholder 2"/>
          <p:cNvSpPr>
            <a:spLocks noGrp="1"/>
          </p:cNvSpPr>
          <p:nvPr>
            <p:ph idx="1"/>
          </p:nvPr>
        </p:nvSpPr>
        <p:spPr>
          <a:xfrm>
            <a:off x="685800" y="2560320"/>
            <a:ext cx="10820400" cy="1745673"/>
          </a:xfrm>
        </p:spPr>
        <p:txBody>
          <a:bodyPr/>
          <a:lstStyle/>
          <a:p>
            <a:pPr marL="0" indent="0">
              <a:buNone/>
            </a:pPr>
            <a:r>
              <a:rPr lang="en-US" sz="3200" dirty="0">
                <a:latin typeface="Arial" panose="020B0604020202020204" pitchFamily="34" charset="0"/>
                <a:cs typeface="Arial" panose="020B0604020202020204" pitchFamily="34" charset="0"/>
              </a:rPr>
              <a:t>“. . . I’ve had push back on every tool that we’ve ever tried to use. It’s not about the CANS, it’s about I have to do this thing. You know that’s still a factor. . .” </a:t>
            </a:r>
          </a:p>
          <a:p>
            <a:endParaRPr lang="en-US" dirty="0"/>
          </a:p>
        </p:txBody>
      </p:sp>
    </p:spTree>
    <p:extLst>
      <p:ext uri="{BB962C8B-B14F-4D97-AF65-F5344CB8AC3E}">
        <p14:creationId xmlns:p14="http://schemas.microsoft.com/office/powerpoint/2010/main" val="2986274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73675"/>
            <a:ext cx="8610600" cy="1293028"/>
          </a:xfrm>
        </p:spPr>
        <p:txBody>
          <a:bodyPr>
            <a:normAutofit/>
          </a:bodyPr>
          <a:lstStyle/>
          <a:p>
            <a:r>
              <a:rPr lang="en-US" sz="4400" cap="none" dirty="0">
                <a:latin typeface="Arial" panose="020B0604020202020204" pitchFamily="34" charset="0"/>
                <a:cs typeface="Arial" panose="020B0604020202020204" pitchFamily="34" charset="0"/>
              </a:rPr>
              <a:t>Role of Agencies</a:t>
            </a:r>
          </a:p>
        </p:txBody>
      </p:sp>
      <p:sp>
        <p:nvSpPr>
          <p:cNvPr id="3" name="Content Placeholder 2"/>
          <p:cNvSpPr>
            <a:spLocks noGrp="1"/>
          </p:cNvSpPr>
          <p:nvPr>
            <p:ph idx="1"/>
          </p:nvPr>
        </p:nvSpPr>
        <p:spPr>
          <a:xfrm>
            <a:off x="685800" y="1945178"/>
            <a:ext cx="10820400" cy="4538749"/>
          </a:xfrm>
        </p:spPr>
        <p:txBody>
          <a:bodyPr>
            <a:normAutofit/>
          </a:bodyPr>
          <a:lstStyle/>
          <a:p>
            <a:pPr marL="0" indent="0">
              <a:buNone/>
            </a:pPr>
            <a:r>
              <a:rPr lang="en-US" sz="3200" dirty="0">
                <a:latin typeface="Arial" panose="020B0604020202020204" pitchFamily="34" charset="0"/>
                <a:cs typeface="Arial" panose="020B0604020202020204" pitchFamily="34" charset="0"/>
              </a:rPr>
              <a:t>“I think it’s really a matter of the agencies prioritizing that and we should review the CANS, but I think there’s always that struggle for teaming. I see it as a function as how the agencies team as well as the fact that here’s an outgoing survey that we’re going to do and have half an hour to talk about all the other things we’re going to need to do. SO its not an ideal situation to complete it unless the agencies can really make time to do that. But there are times where usually staff and individual workers will collaborate around the CANS and that can be really effective.” </a:t>
            </a:r>
          </a:p>
          <a:p>
            <a:endParaRPr lang="en-US" dirty="0"/>
          </a:p>
        </p:txBody>
      </p:sp>
    </p:spTree>
    <p:extLst>
      <p:ext uri="{BB962C8B-B14F-4D97-AF65-F5344CB8AC3E}">
        <p14:creationId xmlns:p14="http://schemas.microsoft.com/office/powerpoint/2010/main" val="86232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DE20DFA-89DB-4DCD-9C6A-E6F94CA754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25" name="Picture 24">
            <a:extLst>
              <a:ext uri="{FF2B5EF4-FFF2-40B4-BE49-F238E27FC236}">
                <a16:creationId xmlns:a16="http://schemas.microsoft.com/office/drawing/2014/main" id="{B606DC21-B3AA-4AE9-844F-E667E84438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7" name="Rectangle 26">
            <a:extLst>
              <a:ext uri="{FF2B5EF4-FFF2-40B4-BE49-F238E27FC236}">
                <a16:creationId xmlns:a16="http://schemas.microsoft.com/office/drawing/2014/main" id="{DEBAC884-F4E0-4CB2-B4C9-A223E24E5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60126"/>
            <a:ext cx="12192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805783-3341-45BB-B9A0-010ED86387E1}"/>
              </a:ext>
            </a:extLst>
          </p:cNvPr>
          <p:cNvSpPr>
            <a:spLocks noGrp="1"/>
          </p:cNvSpPr>
          <p:nvPr>
            <p:ph type="title"/>
          </p:nvPr>
        </p:nvSpPr>
        <p:spPr>
          <a:xfrm>
            <a:off x="685800" y="4698999"/>
            <a:ext cx="10820400" cy="821268"/>
          </a:xfrm>
        </p:spPr>
        <p:txBody>
          <a:bodyPr vert="horz" lIns="91440" tIns="45720" rIns="91440" bIns="45720" rtlCol="0" anchor="b">
            <a:normAutofit fontScale="90000"/>
          </a:bodyPr>
          <a:lstStyle/>
          <a:p>
            <a:r>
              <a:rPr lang="en-US" sz="3400" dirty="0"/>
              <a:t>What story is our Vermont CANS Data telling?</a:t>
            </a:r>
          </a:p>
        </p:txBody>
      </p:sp>
      <p:pic>
        <p:nvPicPr>
          <p:cNvPr id="5" name="Picture 4" descr="A sign in front of a body of water&#10;&#10;Description automatically generated">
            <a:extLst>
              <a:ext uri="{FF2B5EF4-FFF2-40B4-BE49-F238E27FC236}">
                <a16:creationId xmlns:a16="http://schemas.microsoft.com/office/drawing/2014/main" id="{37D37B9B-99E4-49F9-A70F-800B15DF0590}"/>
              </a:ext>
            </a:extLst>
          </p:cNvPr>
          <p:cNvPicPr>
            <a:picLocks noChangeAspect="1"/>
          </p:cNvPicPr>
          <p:nvPr/>
        </p:nvPicPr>
        <p:blipFill rotWithShape="1">
          <a:blip r:embed="rId4">
            <a:extLst/>
          </a:blip>
          <a:srcRect t="37118" r="1" b="5736"/>
          <a:stretch/>
        </p:blipFill>
        <p:spPr>
          <a:xfrm>
            <a:off x="681727" y="712832"/>
            <a:ext cx="10820290" cy="3478161"/>
          </a:xfrm>
          <a:prstGeom prst="rect">
            <a:avLst/>
          </a:prstGeom>
        </p:spPr>
      </p:pic>
    </p:spTree>
    <p:extLst>
      <p:ext uri="{BB962C8B-B14F-4D97-AF65-F5344CB8AC3E}">
        <p14:creationId xmlns:p14="http://schemas.microsoft.com/office/powerpoint/2010/main" val="2422499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ounded Rectangle 14">
            <a:extLst>
              <a:ext uri="{FF2B5EF4-FFF2-40B4-BE49-F238E27FC236}">
                <a16:creationId xmlns:a16="http://schemas.microsoft.com/office/drawing/2014/main" id="{12CC1C37-8BC7-4374-8300-E73C36915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8CC82757-F96F-41CB-B2B8-49689F436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A37F53D-999D-4551-B3F8-064DBF3155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8" name="Picture 17">
            <a:extLst>
              <a:ext uri="{FF2B5EF4-FFF2-40B4-BE49-F238E27FC236}">
                <a16:creationId xmlns:a16="http://schemas.microsoft.com/office/drawing/2014/main" id="{A9C99389-A1E4-4A6F-BF8E-9013FF049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02FE977A-59FB-4A9B-91BA-3BF11C6DF0A0}"/>
              </a:ext>
            </a:extLst>
          </p:cNvPr>
          <p:cNvSpPr>
            <a:spLocks noGrp="1"/>
          </p:cNvSpPr>
          <p:nvPr>
            <p:ph type="title"/>
          </p:nvPr>
        </p:nvSpPr>
        <p:spPr>
          <a:xfrm>
            <a:off x="685800" y="1066163"/>
            <a:ext cx="3306744" cy="5148371"/>
          </a:xfrm>
        </p:spPr>
        <p:txBody>
          <a:bodyPr>
            <a:normAutofit/>
          </a:bodyPr>
          <a:lstStyle/>
          <a:p>
            <a:r>
              <a:rPr lang="en-US" sz="3700" cap="none">
                <a:solidFill>
                  <a:schemeClr val="bg1"/>
                </a:solidFill>
                <a:latin typeface="Arial" panose="020B0604020202020204" pitchFamily="34" charset="0"/>
                <a:cs typeface="Arial" panose="020B0604020202020204" pitchFamily="34" charset="0"/>
              </a:rPr>
              <a:t>Highest Scoring Needs for Children/Youth in DCF Custody</a:t>
            </a:r>
          </a:p>
        </p:txBody>
      </p:sp>
      <p:sp>
        <p:nvSpPr>
          <p:cNvPr id="7" name="Footer Placeholder 6">
            <a:extLst>
              <a:ext uri="{FF2B5EF4-FFF2-40B4-BE49-F238E27FC236}">
                <a16:creationId xmlns:a16="http://schemas.microsoft.com/office/drawing/2014/main" id="{DB6CC1F2-23A8-40C8-A460-6F88EC8A7501}"/>
              </a:ext>
            </a:extLst>
          </p:cNvPr>
          <p:cNvSpPr>
            <a:spLocks noGrp="1"/>
          </p:cNvSpPr>
          <p:nvPr>
            <p:ph type="ftr" sz="quarter" idx="11"/>
          </p:nvPr>
        </p:nvSpPr>
        <p:spPr>
          <a:xfrm>
            <a:off x="4954587" y="6355845"/>
            <a:ext cx="4690155" cy="365125"/>
          </a:xfrm>
        </p:spPr>
        <p:txBody>
          <a:bodyPr>
            <a:normAutofit/>
          </a:bodyPr>
          <a:lstStyle/>
          <a:p>
            <a:pPr>
              <a:lnSpc>
                <a:spcPct val="90000"/>
              </a:lnSpc>
              <a:spcAft>
                <a:spcPts val="600"/>
              </a:spcAft>
            </a:pPr>
            <a:r>
              <a:rPr lang="en-US" sz="900">
                <a:solidFill>
                  <a:schemeClr val="tx1"/>
                </a:solidFill>
              </a:rPr>
              <a:t>Placement Stability Project University of Vermont Dept of Social Work; N = 779</a:t>
            </a:r>
          </a:p>
        </p:txBody>
      </p:sp>
      <p:graphicFrame>
        <p:nvGraphicFramePr>
          <p:cNvPr id="5" name="Content Placeholder 6">
            <a:extLst>
              <a:ext uri="{FF2B5EF4-FFF2-40B4-BE49-F238E27FC236}">
                <a16:creationId xmlns:a16="http://schemas.microsoft.com/office/drawing/2014/main" id="{5C736201-E14C-440C-B700-66F2437E8882}"/>
              </a:ext>
            </a:extLst>
          </p:cNvPr>
          <p:cNvGraphicFramePr>
            <a:graphicFrameLocks noGrp="1"/>
          </p:cNvGraphicFramePr>
          <p:nvPr>
            <p:ph idx="1"/>
            <p:extLst>
              <p:ext uri="{D42A27DB-BD31-4B8C-83A1-F6EECF244321}">
                <p14:modId xmlns:p14="http://schemas.microsoft.com/office/powerpoint/2010/main" val="472157196"/>
              </p:ext>
            </p:extLst>
          </p:nvPr>
        </p:nvGraphicFramePr>
        <p:xfrm>
          <a:off x="5279472" y="746125"/>
          <a:ext cx="6290226" cy="5447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30044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960C0-6102-4E10-A71E-212FCDEF4BD7}"/>
              </a:ext>
            </a:extLst>
          </p:cNvPr>
          <p:cNvSpPr>
            <a:spLocks noGrp="1"/>
          </p:cNvSpPr>
          <p:nvPr>
            <p:ph type="title"/>
          </p:nvPr>
        </p:nvSpPr>
        <p:spPr>
          <a:xfrm>
            <a:off x="2895600" y="431864"/>
            <a:ext cx="8610600" cy="1293028"/>
          </a:xfrm>
        </p:spPr>
        <p:txBody>
          <a:bodyPr>
            <a:normAutofit/>
          </a:bodyPr>
          <a:lstStyle/>
          <a:p>
            <a:r>
              <a:rPr lang="en-US" cap="none" dirty="0">
                <a:latin typeface="Arial" panose="020B0604020202020204" pitchFamily="34" charset="0"/>
                <a:cs typeface="Arial" panose="020B0604020202020204" pitchFamily="34" charset="0"/>
              </a:rPr>
              <a:t>Children/Youth in DCF Custody </a:t>
            </a:r>
            <a:br>
              <a:rPr lang="en-US" cap="none" dirty="0">
                <a:latin typeface="Arial" panose="020B0604020202020204" pitchFamily="34" charset="0"/>
                <a:cs typeface="Arial" panose="020B0604020202020204" pitchFamily="34" charset="0"/>
              </a:rPr>
            </a:br>
            <a:r>
              <a:rPr lang="en-US" cap="none" dirty="0">
                <a:latin typeface="Arial" panose="020B0604020202020204" pitchFamily="34" charset="0"/>
                <a:cs typeface="Arial" panose="020B0604020202020204" pitchFamily="34" charset="0"/>
              </a:rPr>
              <a:t>-Building Strengths over Time </a:t>
            </a:r>
          </a:p>
        </p:txBody>
      </p:sp>
      <p:sp>
        <p:nvSpPr>
          <p:cNvPr id="7" name="Footer Placeholder 6">
            <a:extLst>
              <a:ext uri="{FF2B5EF4-FFF2-40B4-BE49-F238E27FC236}">
                <a16:creationId xmlns:a16="http://schemas.microsoft.com/office/drawing/2014/main" id="{F48DED8E-BC93-47CD-B76A-7AF7A8DF3AD3}"/>
              </a:ext>
            </a:extLst>
          </p:cNvPr>
          <p:cNvSpPr>
            <a:spLocks noGrp="1"/>
          </p:cNvSpPr>
          <p:nvPr>
            <p:ph type="ftr" sz="quarter" idx="11"/>
          </p:nvPr>
        </p:nvSpPr>
        <p:spPr/>
        <p:txBody>
          <a:bodyPr/>
          <a:lstStyle/>
          <a:p>
            <a:r>
              <a:rPr lang="en-US" dirty="0"/>
              <a:t>Placement Stability Project University of Vermont Dept of Social Work; N = 779</a:t>
            </a:r>
          </a:p>
        </p:txBody>
      </p:sp>
      <p:graphicFrame>
        <p:nvGraphicFramePr>
          <p:cNvPr id="6" name="Content Placeholder 7">
            <a:extLst>
              <a:ext uri="{FF2B5EF4-FFF2-40B4-BE49-F238E27FC236}">
                <a16:creationId xmlns:a16="http://schemas.microsoft.com/office/drawing/2014/main" id="{E3F07565-ED2A-43FB-AC7D-D92B9E14F29D}"/>
              </a:ext>
            </a:extLst>
          </p:cNvPr>
          <p:cNvGraphicFramePr>
            <a:graphicFrameLocks noGrp="1"/>
          </p:cNvGraphicFramePr>
          <p:nvPr>
            <p:ph idx="1"/>
            <p:extLst>
              <p:ext uri="{D42A27DB-BD31-4B8C-83A1-F6EECF244321}">
                <p14:modId xmlns:p14="http://schemas.microsoft.com/office/powerpoint/2010/main" val="416104314"/>
              </p:ext>
            </p:extLst>
          </p:nvPr>
        </p:nvGraphicFramePr>
        <p:xfrm>
          <a:off x="685800" y="2193925"/>
          <a:ext cx="10820400" cy="4024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6560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960C0-6102-4E10-A71E-212FCDEF4BD7}"/>
              </a:ext>
            </a:extLst>
          </p:cNvPr>
          <p:cNvSpPr>
            <a:spLocks noGrp="1"/>
          </p:cNvSpPr>
          <p:nvPr>
            <p:ph type="title"/>
          </p:nvPr>
        </p:nvSpPr>
        <p:spPr>
          <a:xfrm>
            <a:off x="2895600" y="373674"/>
            <a:ext cx="8610600" cy="1293028"/>
          </a:xfrm>
        </p:spPr>
        <p:txBody>
          <a:bodyPr>
            <a:normAutofit/>
          </a:bodyPr>
          <a:lstStyle/>
          <a:p>
            <a:r>
              <a:rPr lang="en-US" cap="none" dirty="0">
                <a:latin typeface="Arial" panose="020B0604020202020204" pitchFamily="34" charset="0"/>
                <a:cs typeface="Arial" panose="020B0604020202020204" pitchFamily="34" charset="0"/>
              </a:rPr>
              <a:t>Children/Youth in DCF Custody </a:t>
            </a:r>
            <a:br>
              <a:rPr lang="en-US" cap="none" dirty="0">
                <a:latin typeface="Arial" panose="020B0604020202020204" pitchFamily="34" charset="0"/>
                <a:cs typeface="Arial" panose="020B0604020202020204" pitchFamily="34" charset="0"/>
              </a:rPr>
            </a:br>
            <a:r>
              <a:rPr lang="en-US" cap="none" dirty="0">
                <a:latin typeface="Arial" panose="020B0604020202020204" pitchFamily="34" charset="0"/>
                <a:cs typeface="Arial" panose="020B0604020202020204" pitchFamily="34" charset="0"/>
              </a:rPr>
              <a:t>-Building Strengths over Time </a:t>
            </a:r>
          </a:p>
        </p:txBody>
      </p:sp>
      <p:graphicFrame>
        <p:nvGraphicFramePr>
          <p:cNvPr id="8" name="Content Placeholder 10">
            <a:extLst>
              <a:ext uri="{FF2B5EF4-FFF2-40B4-BE49-F238E27FC236}">
                <a16:creationId xmlns:a16="http://schemas.microsoft.com/office/drawing/2014/main" id="{451ED221-325D-43CE-B9C1-3E7906187105}"/>
              </a:ext>
            </a:extLst>
          </p:cNvPr>
          <p:cNvGraphicFramePr>
            <a:graphicFrameLocks noGrp="1"/>
          </p:cNvGraphicFramePr>
          <p:nvPr>
            <p:ph idx="1"/>
            <p:extLst>
              <p:ext uri="{D42A27DB-BD31-4B8C-83A1-F6EECF244321}">
                <p14:modId xmlns:p14="http://schemas.microsoft.com/office/powerpoint/2010/main" val="4125977602"/>
              </p:ext>
            </p:extLst>
          </p:nvPr>
        </p:nvGraphicFramePr>
        <p:xfrm>
          <a:off x="685800" y="1820487"/>
          <a:ext cx="10820400" cy="4638502"/>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a:extLst>
              <a:ext uri="{FF2B5EF4-FFF2-40B4-BE49-F238E27FC236}">
                <a16:creationId xmlns:a16="http://schemas.microsoft.com/office/drawing/2014/main" id="{F48DED8E-BC93-47CD-B76A-7AF7A8DF3AD3}"/>
              </a:ext>
            </a:extLst>
          </p:cNvPr>
          <p:cNvSpPr>
            <a:spLocks noGrp="1"/>
          </p:cNvSpPr>
          <p:nvPr>
            <p:ph type="ftr" sz="quarter" idx="11"/>
          </p:nvPr>
        </p:nvSpPr>
        <p:spPr/>
        <p:txBody>
          <a:bodyPr/>
          <a:lstStyle/>
          <a:p>
            <a:r>
              <a:rPr lang="en-US" dirty="0"/>
              <a:t>Placement Stability Project University of Vermont Dept of Social Work; N = 779</a:t>
            </a:r>
          </a:p>
        </p:txBody>
      </p:sp>
    </p:spTree>
    <p:extLst>
      <p:ext uri="{BB962C8B-B14F-4D97-AF65-F5344CB8AC3E}">
        <p14:creationId xmlns:p14="http://schemas.microsoft.com/office/powerpoint/2010/main" val="332242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4F87AA-9980-4BA7-B16B-D547298F6203}"/>
              </a:ext>
            </a:extLst>
          </p:cNvPr>
          <p:cNvSpPr>
            <a:spLocks noGrp="1"/>
          </p:cNvSpPr>
          <p:nvPr>
            <p:ph type="title"/>
          </p:nvPr>
        </p:nvSpPr>
        <p:spPr>
          <a:xfrm>
            <a:off x="2895600" y="432261"/>
            <a:ext cx="8610600" cy="719645"/>
          </a:xfrm>
        </p:spPr>
        <p:txBody>
          <a:bodyPr>
            <a:normAutofit/>
          </a:bodyPr>
          <a:lstStyle/>
          <a:p>
            <a:r>
              <a:rPr lang="en-US" sz="4400" cap="none" dirty="0">
                <a:latin typeface="Arial" panose="020B0604020202020204" pitchFamily="34" charset="0"/>
                <a:cs typeface="Arial" panose="020B0604020202020204" pitchFamily="34" charset="0"/>
              </a:rPr>
              <a:t>Program Differences</a:t>
            </a:r>
          </a:p>
        </p:txBody>
      </p:sp>
      <p:graphicFrame>
        <p:nvGraphicFramePr>
          <p:cNvPr id="6" name="Content Placeholder 4">
            <a:extLst>
              <a:ext uri="{FF2B5EF4-FFF2-40B4-BE49-F238E27FC236}">
                <a16:creationId xmlns:a16="http://schemas.microsoft.com/office/drawing/2014/main" id="{0F36A638-DDD4-4992-AA3F-EEC2A4648929}"/>
              </a:ext>
            </a:extLst>
          </p:cNvPr>
          <p:cNvGraphicFramePr>
            <a:graphicFrameLocks/>
          </p:cNvGraphicFramePr>
          <p:nvPr>
            <p:extLst>
              <p:ext uri="{D42A27DB-BD31-4B8C-83A1-F6EECF244321}">
                <p14:modId xmlns:p14="http://schemas.microsoft.com/office/powerpoint/2010/main" val="3060697754"/>
              </p:ext>
            </p:extLst>
          </p:nvPr>
        </p:nvGraphicFramePr>
        <p:xfrm>
          <a:off x="451262" y="1508166"/>
          <a:ext cx="5391398" cy="49175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5">
            <a:extLst>
              <a:ext uri="{FF2B5EF4-FFF2-40B4-BE49-F238E27FC236}">
                <a16:creationId xmlns:a16="http://schemas.microsoft.com/office/drawing/2014/main" id="{F43639B6-9399-4C5B-93F3-4602F8585B14}"/>
              </a:ext>
            </a:extLst>
          </p:cNvPr>
          <p:cNvGraphicFramePr>
            <a:graphicFrameLocks/>
          </p:cNvGraphicFramePr>
          <p:nvPr>
            <p:extLst>
              <p:ext uri="{D42A27DB-BD31-4B8C-83A1-F6EECF244321}">
                <p14:modId xmlns:p14="http://schemas.microsoft.com/office/powerpoint/2010/main" val="1947225616"/>
              </p:ext>
            </p:extLst>
          </p:nvPr>
        </p:nvGraphicFramePr>
        <p:xfrm>
          <a:off x="5973288" y="1401288"/>
          <a:ext cx="5142016" cy="50244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2744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FA8732-CF0D-4CDF-A389-3E50EB419506}"/>
              </a:ext>
            </a:extLst>
          </p:cNvPr>
          <p:cNvSpPr>
            <a:spLocks noGrp="1"/>
          </p:cNvSpPr>
          <p:nvPr>
            <p:ph type="title"/>
          </p:nvPr>
        </p:nvSpPr>
        <p:spPr>
          <a:xfrm>
            <a:off x="2895600" y="602994"/>
            <a:ext cx="8610600" cy="1192556"/>
          </a:xfrm>
        </p:spPr>
        <p:txBody>
          <a:bodyPr>
            <a:noAutofit/>
          </a:bodyPr>
          <a:lstStyle/>
          <a:p>
            <a:r>
              <a:rPr lang="en-US" cap="none" dirty="0">
                <a:latin typeface="Arial" panose="020B0604020202020204" pitchFamily="34" charset="0"/>
                <a:cs typeface="Arial" panose="020B0604020202020204" pitchFamily="34" charset="0"/>
              </a:rPr>
              <a:t>School Based Clinician Program - Item Level Analysis over Time</a:t>
            </a:r>
          </a:p>
        </p:txBody>
      </p:sp>
      <p:graphicFrame>
        <p:nvGraphicFramePr>
          <p:cNvPr id="7" name="Content Placeholder 6">
            <a:extLst>
              <a:ext uri="{FF2B5EF4-FFF2-40B4-BE49-F238E27FC236}">
                <a16:creationId xmlns:a16="http://schemas.microsoft.com/office/drawing/2014/main" id="{0A2B6E92-1326-4762-91F3-97CEF52CCC09}"/>
              </a:ext>
            </a:extLst>
          </p:cNvPr>
          <p:cNvGraphicFramePr>
            <a:graphicFrameLocks noGrp="1"/>
          </p:cNvGraphicFramePr>
          <p:nvPr>
            <p:ph idx="1"/>
            <p:extLst>
              <p:ext uri="{D42A27DB-BD31-4B8C-83A1-F6EECF244321}">
                <p14:modId xmlns:p14="http://schemas.microsoft.com/office/powerpoint/2010/main" val="3968505333"/>
              </p:ext>
            </p:extLst>
          </p:nvPr>
        </p:nvGraphicFramePr>
        <p:xfrm>
          <a:off x="685800" y="1795550"/>
          <a:ext cx="10820400" cy="48795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2744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6059-C09E-490A-9BC2-F1BEC2112DFA}"/>
              </a:ext>
            </a:extLst>
          </p:cNvPr>
          <p:cNvSpPr>
            <a:spLocks noGrp="1"/>
          </p:cNvSpPr>
          <p:nvPr>
            <p:ph type="title"/>
          </p:nvPr>
        </p:nvSpPr>
        <p:spPr>
          <a:xfrm>
            <a:off x="685800" y="1635369"/>
            <a:ext cx="4347554" cy="2096085"/>
          </a:xfrm>
        </p:spPr>
        <p:txBody>
          <a:bodyPr anchor="b">
            <a:noAutofit/>
          </a:bodyPr>
          <a:lstStyle/>
          <a:p>
            <a:pPr algn="l"/>
            <a:r>
              <a:rPr lang="en-US" sz="3600" b="1" cap="none" dirty="0">
                <a:latin typeface="Arial" panose="020B0604020202020204" pitchFamily="34" charset="0"/>
                <a:cs typeface="Arial" panose="020B0604020202020204" pitchFamily="34" charset="0"/>
              </a:rPr>
              <a:t>Behavioral Intervention </a:t>
            </a:r>
            <a:br>
              <a:rPr lang="en-US" sz="3600" cap="none" dirty="0">
                <a:latin typeface="Arial" panose="020B0604020202020204" pitchFamily="34" charset="0"/>
                <a:cs typeface="Arial" panose="020B0604020202020204" pitchFamily="34" charset="0"/>
              </a:rPr>
            </a:br>
            <a:r>
              <a:rPr lang="en-US" sz="3600" cap="none" dirty="0">
                <a:latin typeface="Arial" panose="020B0604020202020204" pitchFamily="34" charset="0"/>
                <a:cs typeface="Arial" panose="020B0604020202020204" pitchFamily="34" charset="0"/>
              </a:rPr>
              <a:t>Impact On Risk Behaviors</a:t>
            </a:r>
          </a:p>
        </p:txBody>
      </p:sp>
      <p:sp>
        <p:nvSpPr>
          <p:cNvPr id="3" name="Content Placeholder 2">
            <a:extLst>
              <a:ext uri="{FF2B5EF4-FFF2-40B4-BE49-F238E27FC236}">
                <a16:creationId xmlns:a16="http://schemas.microsoft.com/office/drawing/2014/main" id="{1EB1E17F-1FD6-44D0-A41B-3BDB317C54E8}"/>
              </a:ext>
            </a:extLst>
          </p:cNvPr>
          <p:cNvSpPr>
            <a:spLocks noGrp="1"/>
          </p:cNvSpPr>
          <p:nvPr>
            <p:ph idx="1"/>
          </p:nvPr>
        </p:nvSpPr>
        <p:spPr>
          <a:xfrm>
            <a:off x="685800" y="3868615"/>
            <a:ext cx="3977639" cy="2350070"/>
          </a:xfrm>
        </p:spPr>
        <p:txBody>
          <a:bodyPr>
            <a:normAutofit/>
          </a:bodyPr>
          <a:lstStyle/>
          <a:p>
            <a:pPr marL="0" indent="0">
              <a:buNone/>
            </a:pPr>
            <a:r>
              <a:rPr lang="en-US" sz="1600" dirty="0"/>
              <a:t>This chart shows the percentage of students in the BI Program with a Risk Behavior Need present in the fall that was </a:t>
            </a:r>
            <a:r>
              <a:rPr lang="en-US" sz="1600" b="1" dirty="0"/>
              <a:t>resolved</a:t>
            </a:r>
            <a:r>
              <a:rPr lang="en-US" sz="1600" dirty="0"/>
              <a:t> by the by the spring assessment. </a:t>
            </a:r>
          </a:p>
          <a:p>
            <a:endParaRPr lang="en-US" sz="1600" dirty="0"/>
          </a:p>
          <a:p>
            <a:pPr marL="0" indent="0">
              <a:buNone/>
            </a:pPr>
            <a:r>
              <a:rPr lang="en-US" sz="1600" dirty="0"/>
              <a:t>*Resolved is defined as reducing below a score of 2</a:t>
            </a:r>
          </a:p>
          <a:p>
            <a:endParaRPr lang="en-US" sz="1600" dirty="0"/>
          </a:p>
        </p:txBody>
      </p:sp>
      <p:sp>
        <p:nvSpPr>
          <p:cNvPr id="4" name="Footer Placeholder 3">
            <a:extLst>
              <a:ext uri="{FF2B5EF4-FFF2-40B4-BE49-F238E27FC236}">
                <a16:creationId xmlns:a16="http://schemas.microsoft.com/office/drawing/2014/main" id="{7CED664F-1B54-4586-BCE5-7CECEDA2BFD2}"/>
              </a:ext>
            </a:extLst>
          </p:cNvPr>
          <p:cNvSpPr>
            <a:spLocks noGrp="1"/>
          </p:cNvSpPr>
          <p:nvPr>
            <p:ph type="ftr" sz="quarter" idx="11"/>
          </p:nvPr>
        </p:nvSpPr>
        <p:spPr/>
        <p:txBody>
          <a:bodyPr/>
          <a:lstStyle/>
          <a:p>
            <a:r>
              <a:rPr lang="en-US" dirty="0"/>
              <a:t>DMH Behavioral Intervention annual report 2017-18</a:t>
            </a:r>
          </a:p>
        </p:txBody>
      </p:sp>
      <p:pic>
        <p:nvPicPr>
          <p:cNvPr id="2051" name="Chart 22">
            <a:extLst>
              <a:ext uri="{FF2B5EF4-FFF2-40B4-BE49-F238E27FC236}">
                <a16:creationId xmlns:a16="http://schemas.microsoft.com/office/drawing/2014/main" id="{96330A84-F2A4-4A93-82E5-8609BACEF209}"/>
              </a:ext>
            </a:extLst>
          </p:cNvPr>
          <p:cNvPicPr>
            <a:picLocks noChangeArrowheads="1"/>
          </p:cNvPicPr>
          <p:nvPr/>
        </p:nvPicPr>
        <p:blipFill rotWithShape="1">
          <a:blip r:embed="rId2">
            <a:extLst>
              <a:ext uri="{28A0092B-C50C-407E-A947-70E740481C1C}">
                <a14:useLocalDpi xmlns:a14="http://schemas.microsoft.com/office/drawing/2010/main" val="0"/>
              </a:ext>
            </a:extLst>
          </a:blip>
          <a:srcRect l="871" r="14565" b="-4"/>
          <a:stretch/>
        </p:blipFill>
        <p:spPr bwMode="auto">
          <a:xfrm>
            <a:off x="4972699" y="746126"/>
            <a:ext cx="6533501" cy="54725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039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cap="none" dirty="0">
                <a:latin typeface="Arial" panose="020B0604020202020204" pitchFamily="34" charset="0"/>
                <a:cs typeface="Arial" panose="020B0604020202020204" pitchFamily="34" charset="0"/>
              </a:rPr>
              <a:t>Overall Impact – Children/Youth In DCF Custody</a:t>
            </a:r>
          </a:p>
        </p:txBody>
      </p:sp>
      <p:graphicFrame>
        <p:nvGraphicFramePr>
          <p:cNvPr id="10" name="Content Placeholder 5"/>
          <p:cNvGraphicFramePr>
            <a:graphicFrameLocks noGrp="1"/>
          </p:cNvGraphicFramePr>
          <p:nvPr>
            <p:ph idx="1"/>
            <p:extLst>
              <p:ext uri="{D42A27DB-BD31-4B8C-83A1-F6EECF244321}">
                <p14:modId xmlns:p14="http://schemas.microsoft.com/office/powerpoint/2010/main" val="4091228671"/>
              </p:ext>
            </p:extLst>
          </p:nvPr>
        </p:nvGraphicFramePr>
        <p:xfrm>
          <a:off x="685800" y="2193925"/>
          <a:ext cx="10820400" cy="4024313"/>
        </p:xfrm>
        <a:graphic>
          <a:graphicData uri="http://schemas.openxmlformats.org/drawingml/2006/chart">
            <c:chart xmlns:c="http://schemas.openxmlformats.org/drawingml/2006/chart" xmlns:r="http://schemas.openxmlformats.org/officeDocument/2006/relationships" r:id="rId4"/>
          </a:graphicData>
        </a:graphic>
      </p:graphicFrame>
      <p:sp>
        <p:nvSpPr>
          <p:cNvPr id="3" name="Footer Placeholder 2">
            <a:extLst>
              <a:ext uri="{FF2B5EF4-FFF2-40B4-BE49-F238E27FC236}">
                <a16:creationId xmlns:a16="http://schemas.microsoft.com/office/drawing/2014/main" id="{EF8A85CC-8C75-4A03-AC38-7FB182251A91}"/>
              </a:ext>
            </a:extLst>
          </p:cNvPr>
          <p:cNvSpPr>
            <a:spLocks noGrp="1"/>
          </p:cNvSpPr>
          <p:nvPr>
            <p:ph type="ftr" sz="quarter" idx="11"/>
          </p:nvPr>
        </p:nvSpPr>
        <p:spPr/>
        <p:txBody>
          <a:bodyPr/>
          <a:lstStyle/>
          <a:p>
            <a:r>
              <a:rPr lang="en-US"/>
              <a:t>Placement Stability Project University of Vermont Dept of Social Work; N = 779</a:t>
            </a:r>
            <a:endParaRPr lang="en-US" dirty="0"/>
          </a:p>
        </p:txBody>
      </p:sp>
      <p:sp>
        <p:nvSpPr>
          <p:cNvPr id="4" name="TextBox 3">
            <a:extLst>
              <a:ext uri="{FF2B5EF4-FFF2-40B4-BE49-F238E27FC236}">
                <a16:creationId xmlns:a16="http://schemas.microsoft.com/office/drawing/2014/main" id="{820BC7B1-3D8A-4306-934E-868E5982F62E}"/>
              </a:ext>
            </a:extLst>
          </p:cNvPr>
          <p:cNvSpPr txBox="1"/>
          <p:nvPr/>
        </p:nvSpPr>
        <p:spPr>
          <a:xfrm>
            <a:off x="6625882" y="6355845"/>
            <a:ext cx="5148775" cy="307777"/>
          </a:xfrm>
          <a:prstGeom prst="rect">
            <a:avLst/>
          </a:prstGeom>
          <a:noFill/>
        </p:spPr>
        <p:txBody>
          <a:bodyPr wrap="square" rtlCol="0">
            <a:spAutoFit/>
          </a:bodyPr>
          <a:lstStyle/>
          <a:p>
            <a:r>
              <a:rPr lang="en-US" sz="1400" dirty="0"/>
              <a:t>* Support Intensity Score = Severity Score</a:t>
            </a:r>
          </a:p>
        </p:txBody>
      </p:sp>
    </p:spTree>
    <p:custDataLst>
      <p:tags r:id="rId1"/>
    </p:custDataLst>
    <p:extLst>
      <p:ext uri="{BB962C8B-B14F-4D97-AF65-F5344CB8AC3E}">
        <p14:creationId xmlns:p14="http://schemas.microsoft.com/office/powerpoint/2010/main" val="3377632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cap="none" dirty="0">
                <a:latin typeface="Arial" panose="020B0604020202020204" pitchFamily="34" charset="0"/>
                <a:cs typeface="Arial" panose="020B0604020202020204" pitchFamily="34" charset="0"/>
              </a:rPr>
              <a:t>Utility of the CANS</a:t>
            </a:r>
          </a:p>
        </p:txBody>
      </p:sp>
      <p:sp>
        <p:nvSpPr>
          <p:cNvPr id="4" name="Content Placeholder 3"/>
          <p:cNvSpPr>
            <a:spLocks noGrp="1"/>
          </p:cNvSpPr>
          <p:nvPr>
            <p:ph idx="1"/>
          </p:nvPr>
        </p:nvSpPr>
        <p:spPr>
          <a:xfrm>
            <a:off x="685800" y="2057402"/>
            <a:ext cx="10820400" cy="4161284"/>
          </a:xfrm>
        </p:spPr>
        <p:txBody>
          <a:bodyPr>
            <a:normAutofit lnSpcReduction="10000"/>
          </a:bodyPr>
          <a:lstStyle/>
          <a:p>
            <a:pPr marL="0" indent="0">
              <a:buNone/>
            </a:pPr>
            <a:r>
              <a:rPr lang="en-US" sz="3600" dirty="0">
                <a:latin typeface="Arial" panose="020B0604020202020204" pitchFamily="34" charset="0"/>
                <a:cs typeface="Arial" panose="020B0604020202020204" pitchFamily="34" charset="0"/>
              </a:rPr>
              <a:t>Based on the implementation of the CANS in three pilot regions, we learned that the CANS is useful for:</a:t>
            </a:r>
          </a:p>
          <a:p>
            <a:endParaRPr lang="en-US" sz="3600" dirty="0">
              <a:latin typeface="Arial" panose="020B0604020202020204" pitchFamily="34" charset="0"/>
              <a:cs typeface="Arial" panose="020B0604020202020204" pitchFamily="34" charset="0"/>
            </a:endParaRPr>
          </a:p>
          <a:p>
            <a:pPr lvl="1" indent="-342900">
              <a:buFont typeface="+mj-lt"/>
              <a:buAutoNum type="arabicPeriod"/>
            </a:pPr>
            <a:r>
              <a:rPr lang="en-US" sz="3600" dirty="0">
                <a:latin typeface="Arial" panose="020B0604020202020204" pitchFamily="34" charset="0"/>
                <a:cs typeface="Arial" panose="020B0604020202020204" pitchFamily="34" charset="0"/>
              </a:rPr>
              <a:t>Informing treatment planning</a:t>
            </a:r>
          </a:p>
          <a:p>
            <a:pPr lvl="1" indent="-342900">
              <a:buFont typeface="+mj-lt"/>
              <a:buAutoNum type="arabicPeriod"/>
            </a:pPr>
            <a:endParaRPr lang="en-US" sz="3600" dirty="0">
              <a:latin typeface="Arial" panose="020B0604020202020204" pitchFamily="34" charset="0"/>
              <a:cs typeface="Arial" panose="020B0604020202020204" pitchFamily="34" charset="0"/>
            </a:endParaRPr>
          </a:p>
          <a:p>
            <a:pPr lvl="1" indent="-342900">
              <a:buFont typeface="+mj-lt"/>
              <a:buAutoNum type="arabicPeriod"/>
            </a:pPr>
            <a:r>
              <a:rPr lang="en-US" sz="3600" dirty="0">
                <a:latin typeface="Arial" panose="020B0604020202020204" pitchFamily="34" charset="0"/>
                <a:cs typeface="Arial" panose="020B0604020202020204" pitchFamily="34" charset="0"/>
              </a:rPr>
              <a:t>Monitoring change (improvement) over time</a:t>
            </a:r>
          </a:p>
          <a:p>
            <a:pPr lvl="1" indent="-342900">
              <a:buFont typeface="+mj-lt"/>
              <a:buAutoNum type="arabicPeriod"/>
            </a:pPr>
            <a:endParaRPr lang="en-US" sz="3600" dirty="0">
              <a:latin typeface="Arial" panose="020B0604020202020204" pitchFamily="34" charset="0"/>
              <a:cs typeface="Arial" panose="020B0604020202020204" pitchFamily="34" charset="0"/>
            </a:endParaRPr>
          </a:p>
          <a:p>
            <a:pPr lvl="1" indent="-342900">
              <a:buFont typeface="+mj-lt"/>
              <a:buAutoNum type="arabicPeriod"/>
            </a:pPr>
            <a:r>
              <a:rPr lang="en-US" sz="3600" dirty="0">
                <a:latin typeface="Arial" panose="020B0604020202020204" pitchFamily="34" charset="0"/>
                <a:cs typeface="Arial" panose="020B0604020202020204" pitchFamily="34" charset="0"/>
              </a:rPr>
              <a:t>Helping with inter-agency communication</a:t>
            </a:r>
          </a:p>
          <a:p>
            <a:endParaRPr lang="en-US" dirty="0"/>
          </a:p>
        </p:txBody>
      </p:sp>
      <p:sp>
        <p:nvSpPr>
          <p:cNvPr id="2" name="Footer Placeholder 1">
            <a:extLst>
              <a:ext uri="{FF2B5EF4-FFF2-40B4-BE49-F238E27FC236}">
                <a16:creationId xmlns:a16="http://schemas.microsoft.com/office/drawing/2014/main" id="{B8B43F46-391C-4472-810A-3F3812F358B2}"/>
              </a:ext>
            </a:extLst>
          </p:cNvPr>
          <p:cNvSpPr>
            <a:spLocks noGrp="1"/>
          </p:cNvSpPr>
          <p:nvPr>
            <p:ph type="ftr" sz="quarter" idx="11"/>
          </p:nvPr>
        </p:nvSpPr>
        <p:spPr/>
        <p:txBody>
          <a:bodyPr/>
          <a:lstStyle/>
          <a:p>
            <a:r>
              <a:rPr lang="en-US" dirty="0"/>
              <a:t>Placement Stability Project University of Vermont Dept of Social Work</a:t>
            </a:r>
          </a:p>
        </p:txBody>
      </p:sp>
    </p:spTree>
    <p:extLst>
      <p:ext uri="{BB962C8B-B14F-4D97-AF65-F5344CB8AC3E}">
        <p14:creationId xmlns:p14="http://schemas.microsoft.com/office/powerpoint/2010/main" val="3016732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E316B-E810-40BD-A7EA-29722E1A15CF}"/>
              </a:ext>
            </a:extLst>
          </p:cNvPr>
          <p:cNvSpPr>
            <a:spLocks noGrp="1"/>
          </p:cNvSpPr>
          <p:nvPr>
            <p:ph type="title"/>
          </p:nvPr>
        </p:nvSpPr>
        <p:spPr/>
        <p:txBody>
          <a:bodyPr>
            <a:normAutofit/>
          </a:bodyPr>
          <a:lstStyle/>
          <a:p>
            <a:r>
              <a:rPr lang="en-US" cap="none" dirty="0">
                <a:latin typeface="Arial" panose="020B0604020202020204" pitchFamily="34" charset="0"/>
                <a:cs typeface="Arial" panose="020B0604020202020204" pitchFamily="34" charset="0"/>
              </a:rPr>
              <a:t>Utility for DA Supervisors</a:t>
            </a:r>
          </a:p>
        </p:txBody>
      </p:sp>
      <p:graphicFrame>
        <p:nvGraphicFramePr>
          <p:cNvPr id="4" name="Content Placeholder 3">
            <a:extLst>
              <a:ext uri="{FF2B5EF4-FFF2-40B4-BE49-F238E27FC236}">
                <a16:creationId xmlns:a16="http://schemas.microsoft.com/office/drawing/2014/main" id="{DE9A3A17-A480-4DC4-802A-F48DE82199C0}"/>
              </a:ext>
            </a:extLst>
          </p:cNvPr>
          <p:cNvGraphicFramePr>
            <a:graphicFrameLocks noGrp="1"/>
          </p:cNvGraphicFramePr>
          <p:nvPr>
            <p:ph idx="1"/>
            <p:extLst>
              <p:ext uri="{D42A27DB-BD31-4B8C-83A1-F6EECF244321}">
                <p14:modId xmlns:p14="http://schemas.microsoft.com/office/powerpoint/2010/main" val="3049709073"/>
              </p:ext>
            </p:extLst>
          </p:nvPr>
        </p:nvGraphicFramePr>
        <p:xfrm>
          <a:off x="685800" y="2166425"/>
          <a:ext cx="10820400" cy="40936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4944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C6C4A-6F01-4868-8376-D2560F7722CA}"/>
              </a:ext>
            </a:extLst>
          </p:cNvPr>
          <p:cNvSpPr>
            <a:spLocks noGrp="1"/>
          </p:cNvSpPr>
          <p:nvPr>
            <p:ph type="title"/>
          </p:nvPr>
        </p:nvSpPr>
        <p:spPr>
          <a:xfrm>
            <a:off x="881063" y="1216430"/>
            <a:ext cx="4114800" cy="1600200"/>
          </a:xfrm>
        </p:spPr>
        <p:txBody>
          <a:bodyPr>
            <a:normAutofit/>
          </a:bodyPr>
          <a:lstStyle/>
          <a:p>
            <a:pPr algn="ctr"/>
            <a:r>
              <a:rPr lang="en-US" sz="4400" cap="none" dirty="0">
                <a:latin typeface="Arial" panose="020B0604020202020204" pitchFamily="34" charset="0"/>
                <a:cs typeface="Arial" panose="020B0604020202020204" pitchFamily="34" charset="0"/>
              </a:rPr>
              <a:t>Let’s Get Interactive!</a:t>
            </a:r>
          </a:p>
        </p:txBody>
      </p:sp>
      <p:pic>
        <p:nvPicPr>
          <p:cNvPr id="6" name="Content Placeholder 5">
            <a:extLst>
              <a:ext uri="{FF2B5EF4-FFF2-40B4-BE49-F238E27FC236}">
                <a16:creationId xmlns:a16="http://schemas.microsoft.com/office/drawing/2014/main" id="{35DF8379-5BD5-47F1-808C-85C7C96D0755}"/>
              </a:ext>
            </a:extLst>
          </p:cNvPr>
          <p:cNvPicPr>
            <a:picLocks noGrp="1" noChangeAspect="1"/>
          </p:cNvPicPr>
          <p:nvPr>
            <p:ph idx="1"/>
          </p:nvPr>
        </p:nvPicPr>
        <p:blipFill>
          <a:blip r:embed="rId2"/>
          <a:stretch>
            <a:fillRect/>
          </a:stretch>
        </p:blipFill>
        <p:spPr>
          <a:xfrm>
            <a:off x="4995863" y="1297792"/>
            <a:ext cx="6510337" cy="4368778"/>
          </a:xfrm>
        </p:spPr>
      </p:pic>
      <p:sp>
        <p:nvSpPr>
          <p:cNvPr id="4" name="Text Placeholder 3">
            <a:extLst>
              <a:ext uri="{FF2B5EF4-FFF2-40B4-BE49-F238E27FC236}">
                <a16:creationId xmlns:a16="http://schemas.microsoft.com/office/drawing/2014/main" id="{5B62328E-CA3C-4DAA-A6AE-36CC402D063D}"/>
              </a:ext>
            </a:extLst>
          </p:cNvPr>
          <p:cNvSpPr>
            <a:spLocks noGrp="1"/>
          </p:cNvSpPr>
          <p:nvPr>
            <p:ph type="body" sz="half" idx="2"/>
          </p:nvPr>
        </p:nvSpPr>
        <p:spPr>
          <a:xfrm>
            <a:off x="236912" y="2897992"/>
            <a:ext cx="5266113" cy="3094485"/>
          </a:xfrm>
        </p:spPr>
        <p:txBody>
          <a:bodyPr>
            <a:normAutofit/>
          </a:bodyPr>
          <a:lstStyle/>
          <a:p>
            <a:endParaRPr lang="en-US" dirty="0"/>
          </a:p>
          <a:p>
            <a:pPr algn="ctr"/>
            <a:r>
              <a:rPr lang="en-US" sz="3900" dirty="0">
                <a:latin typeface="Arial" panose="020B0604020202020204" pitchFamily="34" charset="0"/>
                <a:cs typeface="Arial" panose="020B0604020202020204" pitchFamily="34" charset="0"/>
              </a:rPr>
              <a:t>A tour of CANS profiles for 779 children/youth!</a:t>
            </a:r>
          </a:p>
        </p:txBody>
      </p:sp>
    </p:spTree>
    <p:extLst>
      <p:ext uri="{BB962C8B-B14F-4D97-AF65-F5344CB8AC3E}">
        <p14:creationId xmlns:p14="http://schemas.microsoft.com/office/powerpoint/2010/main" val="1515354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A2D4-9259-4EC2-84C5-FFCA7D5142A3}"/>
              </a:ext>
            </a:extLst>
          </p:cNvPr>
          <p:cNvSpPr>
            <a:spLocks noGrp="1"/>
          </p:cNvSpPr>
          <p:nvPr>
            <p:ph type="title"/>
          </p:nvPr>
        </p:nvSpPr>
        <p:spPr/>
        <p:txBody>
          <a:bodyPr>
            <a:normAutofit/>
          </a:bodyPr>
          <a:lstStyle/>
          <a:p>
            <a:endParaRPr lang="en-US" sz="4400" cap="none"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FEB965B-9973-41CC-A138-BA74AE2BB7C7}"/>
              </a:ext>
            </a:extLst>
          </p:cNvPr>
          <p:cNvSpPr>
            <a:spLocks noGrp="1"/>
          </p:cNvSpPr>
          <p:nvPr>
            <p:ph idx="1"/>
          </p:nvPr>
        </p:nvSpPr>
        <p:spPr/>
        <p:txBody>
          <a:bodyPr/>
          <a:lstStyle/>
          <a:p>
            <a:r>
              <a:rPr lang="en-US" sz="3200" dirty="0">
                <a:latin typeface="Arial" panose="020B0604020202020204" pitchFamily="34" charset="0"/>
                <a:cs typeface="Arial" panose="020B0604020202020204" pitchFamily="34" charset="0"/>
              </a:rPr>
              <a:t>Resources:</a:t>
            </a:r>
          </a:p>
          <a:p>
            <a:r>
              <a:rPr lang="en-US" sz="3200" dirty="0">
                <a:latin typeface="Arial" panose="020B0604020202020204" pitchFamily="34" charset="0"/>
                <a:cs typeface="Arial" panose="020B0604020202020204" pitchFamily="34" charset="0"/>
                <a:hlinkClick r:id="rId2"/>
              </a:rPr>
              <a:t>http://www.communitydataroundtable.org/</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hlinkClick r:id="rId3"/>
              </a:rPr>
              <a:t>https://praedfoundation.org/tools/transformational-collaborative-outcomes-management-tcom/</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72761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14991"/>
            <a:ext cx="8610600" cy="1293028"/>
          </a:xfrm>
        </p:spPr>
        <p:txBody>
          <a:bodyPr>
            <a:noAutofit/>
          </a:bodyPr>
          <a:lstStyle/>
          <a:p>
            <a:r>
              <a:rPr lang="en-US" sz="4400" cap="none" dirty="0">
                <a:latin typeface="Arial" panose="020B0604020202020204" pitchFamily="34" charset="0"/>
                <a:cs typeface="Arial" panose="020B0604020202020204" pitchFamily="34" charset="0"/>
              </a:rPr>
              <a:t>Experience of MH Clinicians: Progress Monitoring</a:t>
            </a:r>
          </a:p>
        </p:txBody>
      </p:sp>
      <p:sp>
        <p:nvSpPr>
          <p:cNvPr id="3" name="Content Placeholder 2"/>
          <p:cNvSpPr>
            <a:spLocks noGrp="1"/>
          </p:cNvSpPr>
          <p:nvPr>
            <p:ph idx="1"/>
          </p:nvPr>
        </p:nvSpPr>
        <p:spPr>
          <a:xfrm>
            <a:off x="685800" y="2115590"/>
            <a:ext cx="10820400" cy="4933603"/>
          </a:xfrm>
        </p:spPr>
        <p:txBody>
          <a:bodyPr>
            <a:normAutofit/>
          </a:bodyPr>
          <a:lstStyle/>
          <a:p>
            <a:pPr marL="0" indent="0">
              <a:buNone/>
            </a:pPr>
            <a:r>
              <a:rPr lang="en-US" sz="3200" dirty="0">
                <a:latin typeface="Arial" panose="020B0604020202020204" pitchFamily="34" charset="0"/>
                <a:cs typeface="Arial" panose="020B0604020202020204" pitchFamily="34" charset="0"/>
              </a:rPr>
              <a:t>“what I’ve found the most useful with the CANS in the opportunity that I’ve had to work with it and doing it so many times, I love the pie charts. And the fact that they pull on to the document together and see the comparison and the progress that is happening. Certainly, I’ve seen risk for the kiddos, the caretakers is more static. In that, we’ve always kind of know that it’s a little more challenging in helping the adult parents. They change, but certainly change is being reflected for the kids.”</a:t>
            </a:r>
          </a:p>
          <a:p>
            <a:endParaRPr lang="en-US" dirty="0"/>
          </a:p>
        </p:txBody>
      </p:sp>
    </p:spTree>
    <p:extLst>
      <p:ext uri="{BB962C8B-B14F-4D97-AF65-F5344CB8AC3E}">
        <p14:creationId xmlns:p14="http://schemas.microsoft.com/office/powerpoint/2010/main" val="3514150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EB13CD-B9B4-41AC-98AB-759116A0C5EE}"/>
              </a:ext>
            </a:extLst>
          </p:cNvPr>
          <p:cNvSpPr>
            <a:spLocks noGrp="1"/>
          </p:cNvSpPr>
          <p:nvPr>
            <p:ph type="title"/>
          </p:nvPr>
        </p:nvSpPr>
        <p:spPr/>
        <p:txBody>
          <a:bodyPr>
            <a:normAutofit/>
          </a:bodyPr>
          <a:lstStyle/>
          <a:p>
            <a:r>
              <a:rPr lang="en-US" sz="4400" cap="none" dirty="0">
                <a:latin typeface="Arial" panose="020B0604020202020204" pitchFamily="34" charset="0"/>
                <a:cs typeface="Arial" panose="020B0604020202020204" pitchFamily="34" charset="0"/>
              </a:rPr>
              <a:t>Individual Overall Progress</a:t>
            </a:r>
          </a:p>
        </p:txBody>
      </p:sp>
      <p:sp>
        <p:nvSpPr>
          <p:cNvPr id="5" name="Content Placeholder 4">
            <a:extLst>
              <a:ext uri="{FF2B5EF4-FFF2-40B4-BE49-F238E27FC236}">
                <a16:creationId xmlns:a16="http://schemas.microsoft.com/office/drawing/2014/main" id="{14A4EA0E-7CB0-47D8-A035-8D4D6B4745E0}"/>
              </a:ext>
            </a:extLst>
          </p:cNvPr>
          <p:cNvSpPr>
            <a:spLocks noGrp="1"/>
          </p:cNvSpPr>
          <p:nvPr>
            <p:ph sz="half" idx="1"/>
          </p:nvPr>
        </p:nvSpPr>
        <p:spPr/>
        <p:txBody>
          <a:bodyPr/>
          <a:lstStyle/>
          <a:p>
            <a:endParaRPr lang="en-US" dirty="0"/>
          </a:p>
        </p:txBody>
      </p:sp>
      <p:graphicFrame>
        <p:nvGraphicFramePr>
          <p:cNvPr id="8" name="Content Placeholder 7">
            <a:extLst>
              <a:ext uri="{FF2B5EF4-FFF2-40B4-BE49-F238E27FC236}">
                <a16:creationId xmlns:a16="http://schemas.microsoft.com/office/drawing/2014/main" id="{4B702970-8644-4301-93CF-47508E0D5F50}"/>
              </a:ext>
            </a:extLst>
          </p:cNvPr>
          <p:cNvGraphicFramePr>
            <a:graphicFrameLocks noGrp="1"/>
          </p:cNvGraphicFramePr>
          <p:nvPr>
            <p:ph sz="half" idx="2"/>
            <p:extLst>
              <p:ext uri="{D42A27DB-BD31-4B8C-83A1-F6EECF244321}">
                <p14:modId xmlns:p14="http://schemas.microsoft.com/office/powerpoint/2010/main" val="4163874474"/>
              </p:ext>
            </p:extLst>
          </p:nvPr>
        </p:nvGraphicFramePr>
        <p:xfrm>
          <a:off x="6032695" y="2194113"/>
          <a:ext cx="5194495" cy="40243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4A3238E-CF32-4D1F-992D-4D23F05B710E}"/>
              </a:ext>
            </a:extLst>
          </p:cNvPr>
          <p:cNvGraphicFramePr/>
          <p:nvPr>
            <p:extLst>
              <p:ext uri="{D42A27DB-BD31-4B8C-83A1-F6EECF244321}">
                <p14:modId xmlns:p14="http://schemas.microsoft.com/office/powerpoint/2010/main" val="2633906126"/>
              </p:ext>
            </p:extLst>
          </p:nvPr>
        </p:nvGraphicFramePr>
        <p:xfrm>
          <a:off x="672906" y="2194113"/>
          <a:ext cx="5207390" cy="40245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334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597" y="764372"/>
            <a:ext cx="10267604" cy="1638005"/>
          </a:xfrm>
        </p:spPr>
        <p:txBody>
          <a:bodyPr>
            <a:noAutofit/>
          </a:bodyPr>
          <a:lstStyle/>
          <a:p>
            <a:r>
              <a:rPr lang="en-US" sz="4400" cap="none">
                <a:latin typeface="Arial" panose="020B0604020202020204" pitchFamily="34" charset="0"/>
                <a:cs typeface="Arial" panose="020B0604020202020204" pitchFamily="34" charset="0"/>
              </a:rPr>
              <a:t>Experience from MH clinicians: </a:t>
            </a:r>
            <a:br>
              <a:rPr lang="en-US" sz="4400" cap="none">
                <a:latin typeface="Arial" panose="020B0604020202020204" pitchFamily="34" charset="0"/>
                <a:cs typeface="Arial" panose="020B0604020202020204" pitchFamily="34" charset="0"/>
              </a:rPr>
            </a:br>
            <a:r>
              <a:rPr lang="en-US" sz="4400" cap="none">
                <a:latin typeface="Arial" panose="020B0604020202020204" pitchFamily="34" charset="0"/>
                <a:cs typeface="Arial" panose="020B0604020202020204" pitchFamily="34" charset="0"/>
              </a:rPr>
              <a:t>Progress Monitoring</a:t>
            </a:r>
            <a:endParaRPr lang="en-US" sz="4400" cap="non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1" y="2560320"/>
            <a:ext cx="10820400" cy="3524596"/>
          </a:xfrm>
        </p:spPr>
        <p:txBody>
          <a:bodyPr>
            <a:normAutofit lnSpcReduction="10000"/>
          </a:bodyPr>
          <a:lstStyle/>
          <a:p>
            <a:pPr marL="0" indent="0">
              <a:buNone/>
            </a:pPr>
            <a:endParaRPr lang="en-US"/>
          </a:p>
          <a:p>
            <a:pPr marL="0" indent="0">
              <a:buNone/>
            </a:pPr>
            <a:r>
              <a:rPr lang="en-US" sz="3200">
                <a:latin typeface="Arial" panose="020B0604020202020204" pitchFamily="34" charset="0"/>
                <a:cs typeface="Arial" panose="020B0604020202020204" pitchFamily="34" charset="0"/>
              </a:rPr>
              <a:t>“Well, I get really excited when I see the pie graph changing and there’s less red and more yellow or green. And then I’m able to print that out and bring it to the family. I find it to be really concrete. It provides a visual for the family, where sometimes they get stuck in the mire and sometimes they’re not feeling that the change has happened.”</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803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7DC38-B9F9-9343-94A5-251CD6ED9EB3}"/>
              </a:ext>
            </a:extLst>
          </p:cNvPr>
          <p:cNvSpPr>
            <a:spLocks noGrp="1"/>
          </p:cNvSpPr>
          <p:nvPr>
            <p:ph type="title"/>
          </p:nvPr>
        </p:nvSpPr>
        <p:spPr/>
        <p:txBody>
          <a:bodyPr>
            <a:normAutofit/>
          </a:bodyPr>
          <a:lstStyle/>
          <a:p>
            <a:r>
              <a:rPr lang="en-US" sz="4400" cap="none" dirty="0">
                <a:latin typeface="Arial" panose="020B0604020202020204" pitchFamily="34" charset="0"/>
                <a:cs typeface="Arial" panose="020B0604020202020204" pitchFamily="34" charset="0"/>
              </a:rPr>
              <a:t>Inter-Agency Communication</a:t>
            </a:r>
          </a:p>
        </p:txBody>
      </p:sp>
      <p:sp>
        <p:nvSpPr>
          <p:cNvPr id="4" name="Content Placeholder 3"/>
          <p:cNvSpPr>
            <a:spLocks noGrp="1"/>
          </p:cNvSpPr>
          <p:nvPr>
            <p:ph idx="1"/>
          </p:nvPr>
        </p:nvSpPr>
        <p:spPr>
          <a:xfrm>
            <a:off x="685800" y="2194560"/>
            <a:ext cx="10820400" cy="4297680"/>
          </a:xfrm>
        </p:spPr>
        <p:txBody>
          <a:bodyPr>
            <a:normAutofit/>
          </a:bodyPr>
          <a:lstStyle/>
          <a:p>
            <a:pPr marL="0" indent="0">
              <a:buNone/>
            </a:pPr>
            <a:r>
              <a:rPr lang="en-US" sz="3600" dirty="0">
                <a:latin typeface="Arial" panose="020B0604020202020204" pitchFamily="34" charset="0"/>
                <a:cs typeface="Arial" panose="020B0604020202020204" pitchFamily="34" charset="0"/>
              </a:rPr>
              <a:t>Mental health and child welfare professionals in the 3 pilot regions had higher ratings on:</a:t>
            </a:r>
          </a:p>
          <a:p>
            <a:pPr marL="0" indent="0">
              <a:buNone/>
            </a:pPr>
            <a:endParaRPr lang="en-US" sz="1300" dirty="0">
              <a:latin typeface="Arial" panose="020B0604020202020204" pitchFamily="34" charset="0"/>
              <a:cs typeface="Arial" panose="020B0604020202020204" pitchFamily="34" charset="0"/>
            </a:endParaRPr>
          </a:p>
          <a:p>
            <a:pPr marL="1200150" lvl="1" indent="-742950">
              <a:buFont typeface="+mj-lt"/>
              <a:buAutoNum type="arabicPeriod"/>
            </a:pPr>
            <a:r>
              <a:rPr lang="en-US" sz="3600" dirty="0">
                <a:latin typeface="Arial" panose="020B0604020202020204" pitchFamily="34" charset="0"/>
                <a:cs typeface="Arial" panose="020B0604020202020204" pitchFamily="34" charset="0"/>
              </a:rPr>
              <a:t>Inter-agency collaboration</a:t>
            </a:r>
          </a:p>
          <a:p>
            <a:pPr marL="1200150" lvl="1" indent="-742950">
              <a:buFont typeface="+mj-lt"/>
              <a:buAutoNum type="arabicPeriod"/>
            </a:pPr>
            <a:endParaRPr lang="en-US" sz="1200" dirty="0">
              <a:latin typeface="Arial" panose="020B0604020202020204" pitchFamily="34" charset="0"/>
              <a:cs typeface="Arial" panose="020B0604020202020204" pitchFamily="34" charset="0"/>
            </a:endParaRPr>
          </a:p>
          <a:p>
            <a:pPr marL="1200150" lvl="1" indent="-742950">
              <a:buFont typeface="+mj-lt"/>
              <a:buAutoNum type="arabicPeriod"/>
            </a:pPr>
            <a:r>
              <a:rPr lang="en-US" sz="3600" dirty="0">
                <a:latin typeface="Arial" panose="020B0604020202020204" pitchFamily="34" charset="0"/>
                <a:cs typeface="Arial" panose="020B0604020202020204" pitchFamily="34" charset="0"/>
              </a:rPr>
              <a:t>Trust </a:t>
            </a:r>
          </a:p>
          <a:p>
            <a:pPr marL="1200150" lvl="1" indent="-742950">
              <a:buFont typeface="+mj-lt"/>
              <a:buAutoNum type="arabicPeriod"/>
            </a:pPr>
            <a:endParaRPr lang="en-US" sz="1200" dirty="0">
              <a:latin typeface="Arial" panose="020B0604020202020204" pitchFamily="34" charset="0"/>
              <a:cs typeface="Arial" panose="020B0604020202020204" pitchFamily="34" charset="0"/>
            </a:endParaRPr>
          </a:p>
          <a:p>
            <a:pPr marL="1200150" lvl="1" indent="-742950">
              <a:buFont typeface="+mj-lt"/>
              <a:buAutoNum type="arabicPeriod"/>
            </a:pPr>
            <a:r>
              <a:rPr lang="en-US" sz="3600" dirty="0">
                <a:latin typeface="Arial" panose="020B0604020202020204" pitchFamily="34" charset="0"/>
                <a:cs typeface="Arial" panose="020B0604020202020204" pitchFamily="34" charset="0"/>
              </a:rPr>
              <a:t>Collaborative case planning</a:t>
            </a:r>
          </a:p>
        </p:txBody>
      </p:sp>
      <p:sp>
        <p:nvSpPr>
          <p:cNvPr id="3" name="Slide Number Placeholder 2">
            <a:extLst>
              <a:ext uri="{FF2B5EF4-FFF2-40B4-BE49-F238E27FC236}">
                <a16:creationId xmlns:a16="http://schemas.microsoft.com/office/drawing/2014/main" id="{29A45A8C-46D6-1D49-B4CD-30ED1B90DBA2}"/>
              </a:ext>
            </a:extLst>
          </p:cNvPr>
          <p:cNvSpPr>
            <a:spLocks noGrp="1"/>
          </p:cNvSpPr>
          <p:nvPr>
            <p:ph type="sldNum" sz="quarter" idx="12"/>
          </p:nvPr>
        </p:nvSpPr>
        <p:spPr/>
        <p:txBody>
          <a:bodyPr>
            <a:normAutofit/>
          </a:bodyPr>
          <a:lstStyle/>
          <a:p>
            <a:fld id="{5E123E7D-7DED-41D8-9E54-D1F74AD6C5B1}" type="slidenum">
              <a:rPr lang="en-US" smtClean="0"/>
              <a:pPr/>
              <a:t>6</a:t>
            </a:fld>
            <a:endParaRPr lang="en-US" dirty="0"/>
          </a:p>
        </p:txBody>
      </p:sp>
    </p:spTree>
    <p:custDataLst>
      <p:tags r:id="rId1"/>
    </p:custDataLst>
    <p:extLst>
      <p:ext uri="{BB962C8B-B14F-4D97-AF65-F5344CB8AC3E}">
        <p14:creationId xmlns:p14="http://schemas.microsoft.com/office/powerpoint/2010/main" val="336024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cap="none" dirty="0">
                <a:latin typeface="Arial" panose="020B0604020202020204" pitchFamily="34" charset="0"/>
                <a:cs typeface="Arial" panose="020B0604020202020204" pitchFamily="34" charset="0"/>
              </a:rPr>
              <a:t>Experience of MH Clinicians: Inter-agency Communication</a:t>
            </a:r>
          </a:p>
        </p:txBody>
      </p:sp>
      <p:sp>
        <p:nvSpPr>
          <p:cNvPr id="3" name="Content Placeholder 2"/>
          <p:cNvSpPr>
            <a:spLocks noGrp="1"/>
          </p:cNvSpPr>
          <p:nvPr>
            <p:ph idx="1"/>
          </p:nvPr>
        </p:nvSpPr>
        <p:spPr>
          <a:xfrm>
            <a:off x="685800" y="2833876"/>
            <a:ext cx="10820400" cy="3051536"/>
          </a:xfrm>
        </p:spPr>
        <p:txBody>
          <a:bodyPr/>
          <a:lstStyle/>
          <a:p>
            <a:pPr marL="0" indent="0">
              <a:buNone/>
            </a:pPr>
            <a:r>
              <a:rPr lang="en-US" sz="3200" dirty="0">
                <a:latin typeface="Arial" panose="020B0604020202020204" pitchFamily="34" charset="0"/>
                <a:cs typeface="Arial" panose="020B0604020202020204" pitchFamily="34" charset="0"/>
              </a:rPr>
              <a:t>“we keep trying to pull all of our staffs together so we’re just constantly building relationships and creating opportunities for people to be together and we need a topic . . . so that’s the topic we use is treatment planning with the CANS and the ARC.”</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14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cap="none" dirty="0">
                <a:latin typeface="Arial" panose="020B0604020202020204" pitchFamily="34" charset="0"/>
                <a:cs typeface="Arial" panose="020B0604020202020204" pitchFamily="34" charset="0"/>
              </a:rPr>
              <a:t>Experience of MH Clinicians: Inter-agency Communication</a:t>
            </a:r>
          </a:p>
        </p:txBody>
      </p:sp>
      <p:sp>
        <p:nvSpPr>
          <p:cNvPr id="3" name="Content Placeholder 2"/>
          <p:cNvSpPr>
            <a:spLocks noGrp="1"/>
          </p:cNvSpPr>
          <p:nvPr>
            <p:ph idx="1"/>
          </p:nvPr>
        </p:nvSpPr>
        <p:spPr>
          <a:xfrm>
            <a:off x="685800" y="2057402"/>
            <a:ext cx="10820400" cy="4626032"/>
          </a:xfrm>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sz="3500" dirty="0">
                <a:latin typeface="Arial" panose="020B0604020202020204" pitchFamily="34" charset="0"/>
                <a:cs typeface="Arial" panose="020B0604020202020204" pitchFamily="34" charset="0"/>
              </a:rPr>
              <a:t>“So I love CANS . . . and it has that team approach, so that everybody’s doing that together and it’s not just you know, the clinician saying, ‘this is what the kids needs’ and the school saying ‘no, I think . . .,” you know it’s really looking at these areas and what we need to focus on, particularly when families have so many areas of need.”</a:t>
            </a:r>
          </a:p>
        </p:txBody>
      </p:sp>
    </p:spTree>
    <p:extLst>
      <p:ext uri="{BB962C8B-B14F-4D97-AF65-F5344CB8AC3E}">
        <p14:creationId xmlns:p14="http://schemas.microsoft.com/office/powerpoint/2010/main" val="178298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31616"/>
            <a:ext cx="8610600" cy="1293028"/>
          </a:xfrm>
        </p:spPr>
        <p:txBody>
          <a:bodyPr>
            <a:normAutofit/>
          </a:bodyPr>
          <a:lstStyle/>
          <a:p>
            <a:r>
              <a:rPr lang="en-US" sz="4400" cap="none" dirty="0">
                <a:latin typeface="Arial" panose="020B0604020202020204" pitchFamily="34" charset="0"/>
                <a:cs typeface="Arial" panose="020B0604020202020204" pitchFamily="34" charset="0"/>
              </a:rPr>
              <a:t>Putting the CANS in Context</a:t>
            </a:r>
          </a:p>
        </p:txBody>
      </p:sp>
      <p:sp>
        <p:nvSpPr>
          <p:cNvPr id="3" name="Content Placeholder 2"/>
          <p:cNvSpPr>
            <a:spLocks noGrp="1"/>
          </p:cNvSpPr>
          <p:nvPr>
            <p:ph idx="1"/>
          </p:nvPr>
        </p:nvSpPr>
        <p:spPr>
          <a:xfrm>
            <a:off x="685800" y="2194561"/>
            <a:ext cx="10820400" cy="4788130"/>
          </a:xfrm>
        </p:spPr>
        <p:txBody>
          <a:bodyPr>
            <a:normAutofit lnSpcReduction="10000"/>
          </a:bodyPr>
          <a:lstStyle/>
          <a:p>
            <a:pPr marL="0" indent="0">
              <a:buNone/>
            </a:pPr>
            <a:r>
              <a:rPr lang="en-US" sz="3500" dirty="0">
                <a:latin typeface="Arial" panose="020B0604020202020204" pitchFamily="34" charset="0"/>
                <a:cs typeface="Arial" panose="020B0604020202020204" pitchFamily="34" charset="0"/>
              </a:rPr>
              <a:t>“ . . .the other piece or variable is that our staff is a pretty experienced, they’re all masters level staff who have got long years of experience . . . they know what they’re doing and they’re doing it. And they’ll use the tool but they see it as a tool and will put it in that bucket. And they see themselves as responsible for creating the treatment plan that integrates what they’ve gained from their experiences and their work and then the tools come into that but they’re not, they will not be tool reliant.”</a:t>
            </a:r>
            <a:endParaRPr lang="en-US" dirty="0"/>
          </a:p>
          <a:p>
            <a:endParaRPr lang="en-US" dirty="0"/>
          </a:p>
        </p:txBody>
      </p:sp>
    </p:spTree>
    <p:extLst>
      <p:ext uri="{BB962C8B-B14F-4D97-AF65-F5344CB8AC3E}">
        <p14:creationId xmlns:p14="http://schemas.microsoft.com/office/powerpoint/2010/main" val="3316736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D_2" val="{2C4EBB08-8BB8-4C60-80FB-BECF85B59172}"/>
  <p:tag name="GENSWF_ADVANCE_TIME" val="5.000"/>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_2" val="{EFF9CF37-9FD7-4E1A-BC5B-210D171BA78D}"/>
  <p:tag name="GENSWF_ADVANCE_TIME" val="5.000"/>
  <p:tag name="ISPRING_CUSTOM_TIMING_USED" val="1"/>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TotalTime>
  <Words>1140</Words>
  <Application>Microsoft Office PowerPoint</Application>
  <PresentationFormat>Widescreen</PresentationFormat>
  <Paragraphs>89</Paragraphs>
  <Slides>22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Century Gothic</vt:lpstr>
      <vt:lpstr>Vapor Trail</vt:lpstr>
      <vt:lpstr>CANS Data: Putting It To Work For You</vt:lpstr>
      <vt:lpstr>Utility of the CANS</vt:lpstr>
      <vt:lpstr>Experience of MH Clinicians: Progress Monitoring</vt:lpstr>
      <vt:lpstr>Individual Overall Progress</vt:lpstr>
      <vt:lpstr>Experience from MH clinicians:  Progress Monitoring</vt:lpstr>
      <vt:lpstr>Inter-Agency Communication</vt:lpstr>
      <vt:lpstr>Experience of MH Clinicians: Inter-agency Communication</vt:lpstr>
      <vt:lpstr>Experience of MH Clinicians: Inter-agency Communication</vt:lpstr>
      <vt:lpstr>Putting the CANS in Context</vt:lpstr>
      <vt:lpstr>Cans Context II</vt:lpstr>
      <vt:lpstr>Role of Agencies</vt:lpstr>
      <vt:lpstr>What story is our Vermont CANS Data telling?</vt:lpstr>
      <vt:lpstr>Highest Scoring Needs for Children/Youth in DCF Custody</vt:lpstr>
      <vt:lpstr>Children/Youth in DCF Custody  -Building Strengths over Time </vt:lpstr>
      <vt:lpstr>Children/Youth in DCF Custody  -Building Strengths over Time </vt:lpstr>
      <vt:lpstr>Program Differences</vt:lpstr>
      <vt:lpstr>School Based Clinician Program - Item Level Analysis over Time</vt:lpstr>
      <vt:lpstr>Behavioral Intervention  Impact On Risk Behaviors</vt:lpstr>
      <vt:lpstr>Overall Impact – Children/Youth In DCF Custody</vt:lpstr>
      <vt:lpstr>Utility for DA Supervisors</vt:lpstr>
      <vt:lpstr>Let’s Get Interactive!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CANS Data: Putting it to work for you</dc:title>
  <dc:creator>Krompf, Alison</dc:creator>
  <cp:lastModifiedBy>Krompf, Alison</cp:lastModifiedBy>
  <cp:revision>4</cp:revision>
  <dcterms:created xsi:type="dcterms:W3CDTF">2019-05-13T15:45:42Z</dcterms:created>
  <dcterms:modified xsi:type="dcterms:W3CDTF">2019-05-14T16:57:44Z</dcterms:modified>
</cp:coreProperties>
</file>